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18288000" cy="10287000"/>
  <p:notesSz cx="6858000" cy="9144000"/>
  <p:embeddedFontLst>
    <p:embeddedFont>
      <p:font typeface="Alegreya Sans SC Bold" panose="020B0604020202020204" charset="0"/>
      <p:regular r:id="rId29"/>
    </p:embeddedFont>
    <p:embeddedFont>
      <p:font typeface="Arimo" panose="020B0604020202020204" charset="0"/>
      <p:regular r:id="rId30"/>
    </p:embeddedFont>
    <p:embeddedFont>
      <p:font typeface="Arimo Bold" panose="020B0604020202020204" charset="0"/>
      <p:regular r:id="rId31"/>
    </p:embeddedFont>
    <p:embeddedFont>
      <p:font typeface="Calibri" panose="020F0502020204030204" pitchFamily="34" charset="0"/>
      <p:regular r:id="rId32"/>
      <p:bold r:id="rId33"/>
      <p:italic r:id="rId34"/>
      <p:boldItalic r:id="rId35"/>
    </p:embeddedFont>
    <p:embeddedFont>
      <p:font typeface="Extenda 30 Deca" panose="020B0604020202020204" charset="0"/>
      <p:regular r:id="rId36"/>
    </p:embeddedFont>
    <p:embeddedFont>
      <p:font typeface="Muli Extra Light" panose="020B0604020202020204" charset="0"/>
      <p:regular r:id="rId37"/>
    </p:embeddedFont>
    <p:embeddedFont>
      <p:font typeface="Muli Extra Light Bold" panose="020B0604020202020204" charset="0"/>
      <p:regular r:id="rId38"/>
    </p:embeddedFont>
    <p:embeddedFont>
      <p:font typeface="Muli Regular" panose="020B0604020202020204" charset="0"/>
      <p:regular r:id="rId39"/>
    </p:embeddedFont>
    <p:embeddedFont>
      <p:font typeface="Muli Regular Bold" panose="020B0604020202020204" charset="0"/>
      <p:regular r:id="rId40"/>
    </p:embeddedFont>
    <p:embeddedFont>
      <p:font typeface="Oswald" panose="00000500000000000000" pitchFamily="2" charset="0"/>
      <p:regular r:id="rId41"/>
      <p:bold r:id="rId42"/>
    </p:embeddedFont>
    <p:embeddedFont>
      <p:font typeface="Oswald Bold" panose="00000800000000000000"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8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TextBox 2"/>
          <p:cNvSpPr txBox="1"/>
          <p:nvPr/>
        </p:nvSpPr>
        <p:spPr>
          <a:xfrm>
            <a:off x="2283190" y="4076731"/>
            <a:ext cx="14682913" cy="4964385"/>
          </a:xfrm>
          <a:prstGeom prst="rect">
            <a:avLst/>
          </a:prstGeom>
        </p:spPr>
        <p:txBody>
          <a:bodyPr lIns="0" tIns="0" rIns="0" bIns="0" rtlCol="0" anchor="t">
            <a:spAutoFit/>
          </a:bodyPr>
          <a:lstStyle/>
          <a:p>
            <a:pPr>
              <a:lnSpc>
                <a:spcPts val="19482"/>
              </a:lnSpc>
            </a:pPr>
            <a:r>
              <a:rPr lang="en-US" sz="16941">
                <a:solidFill>
                  <a:srgbClr val="FF7C64"/>
                </a:solidFill>
                <a:latin typeface="Extenda 30 Deca"/>
              </a:rPr>
              <a:t>LẬP TRÌNH TRUYỀN FILE VÀ CHAT CHO GIAO THỨC UDP SỬ DỤNG JAVA</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0452" y="7025735"/>
            <a:ext cx="6558303" cy="6522531"/>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86951" y="-1654652"/>
            <a:ext cx="6558303" cy="6522531"/>
          </a:xfrm>
          <a:prstGeom prst="rect">
            <a:avLst/>
          </a:prstGeom>
        </p:spPr>
      </p:pic>
      <p:pic>
        <p:nvPicPr>
          <p:cNvPr id="5" name="Picture 5"/>
          <p:cNvPicPr>
            <a:picLocks noChangeAspect="1"/>
          </p:cNvPicPr>
          <p:nvPr/>
        </p:nvPicPr>
        <p:blipFill>
          <a:blip r:embed="rId2">
            <a:alphaModFix amt="6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15821" y="-4915917"/>
            <a:ext cx="6558303" cy="65225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3639" y="210553"/>
            <a:ext cx="17305487" cy="3819525"/>
          </a:xfrm>
          <a:prstGeom prst="rect">
            <a:avLst/>
          </a:prstGeom>
        </p:spPr>
        <p:txBody>
          <a:bodyPr lIns="0" tIns="0" rIns="0" bIns="0" rtlCol="0" anchor="t">
            <a:spAutoFit/>
          </a:bodyPr>
          <a:lstStyle/>
          <a:p>
            <a:pPr>
              <a:lnSpc>
                <a:spcPts val="6839"/>
              </a:lnSpc>
            </a:pPr>
            <a:r>
              <a:rPr lang="en-US" sz="5700">
                <a:solidFill>
                  <a:srgbClr val="FF7C64"/>
                </a:solidFill>
                <a:latin typeface="Oswald"/>
              </a:rPr>
              <a:t>2.Giới thiệu về IP</a:t>
            </a:r>
          </a:p>
          <a:p>
            <a:pPr>
              <a:lnSpc>
                <a:spcPts val="4679"/>
              </a:lnSpc>
            </a:pPr>
            <a:r>
              <a:rPr lang="en-US" sz="3899">
                <a:solidFill>
                  <a:srgbClr val="102B30"/>
                </a:solidFill>
                <a:latin typeface="Muli Regular"/>
              </a:rPr>
              <a:t>         IP là địa chỉ của một máy tính trên mạng, dựa vào địa chỉ IP giao thức UDP có thể truyền dữ liệu chính xác từ một máy này qua máy kia thông qua hệ thống mạng. Ở trên mạng, một máy tính sẽ có một địa chỉ IP khác nhau, từ địa chỉ IP có thể biết được máy nào trên mạng và ngược lại.</a:t>
            </a:r>
          </a:p>
          <a:p>
            <a:pPr>
              <a:lnSpc>
                <a:spcPts val="4679"/>
              </a:lnSpc>
            </a:pPr>
            <a:endParaRPr lang="en-US" sz="3899">
              <a:solidFill>
                <a:srgbClr val="102B30"/>
              </a:solidFill>
              <a:latin typeface="Muli Regular"/>
            </a:endParaRPr>
          </a:p>
        </p:txBody>
      </p:sp>
      <p:sp>
        <p:nvSpPr>
          <p:cNvPr id="3" name="TextBox 3"/>
          <p:cNvSpPr txBox="1"/>
          <p:nvPr/>
        </p:nvSpPr>
        <p:spPr>
          <a:xfrm>
            <a:off x="193639" y="4030078"/>
            <a:ext cx="17989085" cy="5905500"/>
          </a:xfrm>
          <a:prstGeom prst="rect">
            <a:avLst/>
          </a:prstGeom>
        </p:spPr>
        <p:txBody>
          <a:bodyPr lIns="0" tIns="0" rIns="0" bIns="0" rtlCol="0" anchor="t">
            <a:spAutoFit/>
          </a:bodyPr>
          <a:lstStyle/>
          <a:p>
            <a:pPr algn="just">
              <a:lnSpc>
                <a:spcPts val="6719"/>
              </a:lnSpc>
            </a:pPr>
            <a:r>
              <a:rPr lang="en-US" sz="5599">
                <a:solidFill>
                  <a:srgbClr val="FF7C64"/>
                </a:solidFill>
                <a:latin typeface="Oswald"/>
              </a:rPr>
              <a:t>3. Giới thiệu về cổng Port</a:t>
            </a:r>
          </a:p>
          <a:p>
            <a:pPr algn="just">
              <a:lnSpc>
                <a:spcPts val="4439"/>
              </a:lnSpc>
            </a:pPr>
            <a:r>
              <a:rPr lang="en-US" sz="3699">
                <a:solidFill>
                  <a:srgbClr val="000000"/>
                </a:solidFill>
                <a:latin typeface="Muli Regular"/>
              </a:rPr>
              <a:t>UDP sử dụng các cổng để ánh xạ dữ liệu đến vào một tiến trình cụ thể </a:t>
            </a:r>
          </a:p>
          <a:p>
            <a:pPr algn="just">
              <a:lnSpc>
                <a:spcPts val="4439"/>
              </a:lnSpc>
            </a:pPr>
            <a:r>
              <a:rPr lang="en-US" sz="3699">
                <a:solidFill>
                  <a:srgbClr val="000000"/>
                </a:solidFill>
                <a:latin typeface="Muli Regular"/>
              </a:rPr>
              <a:t>đang chạy trên một máy tính. UDP định đường đi cho packet tại vị trí xác định bằng cách sử dụng số hiệu cổng được xác định trong header của datagram. Các cổng được biểu diễn bởi các số 16-bit, vì thế các cổng nằm trong dải từ 0 đến 65535. Các cổng cũng được xem như là các điểm của các liên kết logic, và được chia thành ba loại sau:</a:t>
            </a:r>
          </a:p>
          <a:p>
            <a:pPr algn="just">
              <a:lnSpc>
                <a:spcPts val="4439"/>
              </a:lnSpc>
            </a:pPr>
            <a:r>
              <a:rPr lang="en-US" sz="3699">
                <a:solidFill>
                  <a:srgbClr val="000000"/>
                </a:solidFill>
                <a:latin typeface="Muli Regular"/>
              </a:rPr>
              <a:t>• Các cổng phổ biến: Từ 0 đến 1023</a:t>
            </a:r>
          </a:p>
          <a:p>
            <a:pPr algn="just">
              <a:lnSpc>
                <a:spcPts val="4439"/>
              </a:lnSpc>
            </a:pPr>
            <a:r>
              <a:rPr lang="en-US" sz="3699">
                <a:solidFill>
                  <a:srgbClr val="000000"/>
                </a:solidFill>
                <a:latin typeface="Muli Regular"/>
              </a:rPr>
              <a:t>• Các cổng đã đăng kí: 1024 đến 49151</a:t>
            </a:r>
          </a:p>
          <a:p>
            <a:pPr algn="just">
              <a:lnSpc>
                <a:spcPts val="4439"/>
              </a:lnSpc>
            </a:pPr>
            <a:r>
              <a:rPr lang="en-US" sz="3699">
                <a:solidFill>
                  <a:srgbClr val="000000"/>
                </a:solidFill>
                <a:latin typeface="Muli Regular"/>
              </a:rPr>
              <a:t>• Các cổng động/dành riêng: 49152 đến 65535</a:t>
            </a:r>
          </a:p>
        </p:txBody>
      </p:sp>
      <p:pic>
        <p:nvPicPr>
          <p:cNvPr id="4" name="Picture 4"/>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46665">
            <a:off x="11090744" y="4520140"/>
            <a:ext cx="7202852" cy="71635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2B2F"/>
        </a:solidFill>
        <a:effectLst/>
      </p:bgPr>
    </p:bg>
    <p:spTree>
      <p:nvGrpSpPr>
        <p:cNvPr id="1" name=""/>
        <p:cNvGrpSpPr/>
        <p:nvPr/>
      </p:nvGrpSpPr>
      <p:grpSpPr>
        <a:xfrm>
          <a:off x="0" y="0"/>
          <a:ext cx="0" cy="0"/>
          <a:chOff x="0" y="0"/>
          <a:chExt cx="0" cy="0"/>
        </a:xfrm>
      </p:grpSpPr>
      <p:grpSp>
        <p:nvGrpSpPr>
          <p:cNvPr id="2" name="Group 2"/>
          <p:cNvGrpSpPr/>
          <p:nvPr/>
        </p:nvGrpSpPr>
        <p:grpSpPr>
          <a:xfrm>
            <a:off x="614088" y="281147"/>
            <a:ext cx="17059825" cy="9724706"/>
            <a:chOff x="0" y="0"/>
            <a:chExt cx="22746433" cy="12966275"/>
          </a:xfrm>
        </p:grpSpPr>
        <p:sp>
          <p:nvSpPr>
            <p:cNvPr id="3" name="TextBox 3"/>
            <p:cNvSpPr txBox="1"/>
            <p:nvPr/>
          </p:nvSpPr>
          <p:spPr>
            <a:xfrm>
              <a:off x="0" y="-1270"/>
              <a:ext cx="22746433" cy="1765300"/>
            </a:xfrm>
            <a:prstGeom prst="rect">
              <a:avLst/>
            </a:prstGeom>
          </p:spPr>
          <p:txBody>
            <a:bodyPr lIns="0" tIns="0" rIns="0" bIns="0" rtlCol="0" anchor="t">
              <a:spAutoFit/>
            </a:bodyPr>
            <a:lstStyle/>
            <a:p>
              <a:pPr>
                <a:lnSpc>
                  <a:spcPts val="6599"/>
                </a:lnSpc>
              </a:pPr>
              <a:r>
                <a:rPr lang="en-US" sz="5499">
                  <a:solidFill>
                    <a:srgbClr val="FF7C64"/>
                  </a:solidFill>
                  <a:latin typeface="Oswald Bold"/>
                </a:rPr>
                <a:t>4.Giới thiệu về Socket</a:t>
              </a:r>
            </a:p>
            <a:p>
              <a:pPr>
                <a:lnSpc>
                  <a:spcPts val="3960"/>
                </a:lnSpc>
              </a:pPr>
              <a:endParaRPr lang="en-US" sz="5499">
                <a:solidFill>
                  <a:srgbClr val="FF7C64"/>
                </a:solidFill>
                <a:latin typeface="Oswald Bold"/>
              </a:endParaRPr>
            </a:p>
          </p:txBody>
        </p:sp>
        <p:sp>
          <p:nvSpPr>
            <p:cNvPr id="4" name="TextBox 4"/>
            <p:cNvSpPr txBox="1"/>
            <p:nvPr/>
          </p:nvSpPr>
          <p:spPr>
            <a:xfrm>
              <a:off x="0" y="2099519"/>
              <a:ext cx="22746433" cy="10869296"/>
            </a:xfrm>
            <a:prstGeom prst="rect">
              <a:avLst/>
            </a:prstGeom>
          </p:spPr>
          <p:txBody>
            <a:bodyPr lIns="0" tIns="0" rIns="0" bIns="0" rtlCol="0" anchor="t">
              <a:spAutoFit/>
            </a:bodyPr>
            <a:lstStyle/>
            <a:p>
              <a:pPr algn="just">
                <a:lnSpc>
                  <a:spcPts val="4319"/>
                </a:lnSpc>
              </a:pPr>
              <a:endParaRPr/>
            </a:p>
            <a:p>
              <a:pPr algn="just">
                <a:lnSpc>
                  <a:spcPts val="5119"/>
                </a:lnSpc>
              </a:pPr>
              <a:r>
                <a:rPr lang="en-US" sz="3199">
                  <a:solidFill>
                    <a:srgbClr val="FFFFFF"/>
                  </a:solidFill>
                  <a:latin typeface="Muli Regular"/>
                </a:rPr>
                <a:t>         Để xây dựng một chương trình theo mô hình client-server, cho phép truyền  và nhận dữ liệu qua mạng, người lập trình chỉ cần viết chương trình ở tầng ứng dụng và tìm cách giao tiếp với một trong hai giao thức ở tầng Vận chuyển là TCP hoặc UDP. Phương tiện đó được gọi là Socket.</a:t>
              </a:r>
            </a:p>
            <a:p>
              <a:pPr algn="just">
                <a:lnSpc>
                  <a:spcPts val="5119"/>
                </a:lnSpc>
              </a:pPr>
              <a:r>
                <a:rPr lang="en-US" sz="3199">
                  <a:solidFill>
                    <a:srgbClr val="FFFFFF"/>
                  </a:solidFill>
                  <a:latin typeface="Muli Regular"/>
                </a:rPr>
                <a:t>         Socket được xem như điểm giao tiếp của tầng ứng dụng với mạng. Socket có những nhiệm vụ như sau :</a:t>
              </a:r>
            </a:p>
            <a:p>
              <a:pPr marL="690876" lvl="1" indent="-345438" algn="just">
                <a:lnSpc>
                  <a:spcPts val="5119"/>
                </a:lnSpc>
                <a:buFont typeface="Arial"/>
                <a:buChar char="•"/>
              </a:pPr>
              <a:r>
                <a:rPr lang="en-US" sz="3199">
                  <a:solidFill>
                    <a:srgbClr val="FFFFFF"/>
                  </a:solidFill>
                  <a:latin typeface="Muli Regular"/>
                </a:rPr>
                <a:t>Gắn một cổng trên máy</a:t>
              </a:r>
            </a:p>
            <a:p>
              <a:pPr marL="690876" lvl="1" indent="-345438" algn="just">
                <a:lnSpc>
                  <a:spcPts val="5119"/>
                </a:lnSpc>
                <a:buFont typeface="Arial"/>
                <a:buChar char="•"/>
              </a:pPr>
              <a:r>
                <a:rPr lang="en-US" sz="3199">
                  <a:solidFill>
                    <a:srgbClr val="FFFFFF"/>
                  </a:solidFill>
                  <a:latin typeface="Muli Regular"/>
                </a:rPr>
                <a:t>Lắng nghe các kết nổi.</a:t>
              </a:r>
            </a:p>
            <a:p>
              <a:pPr marL="690876" lvl="1" indent="-345438" algn="just">
                <a:lnSpc>
                  <a:spcPts val="5119"/>
                </a:lnSpc>
                <a:buFont typeface="Arial"/>
                <a:buChar char="•"/>
              </a:pPr>
              <a:r>
                <a:rPr lang="en-US" sz="3199">
                  <a:solidFill>
                    <a:srgbClr val="FFFFFF"/>
                  </a:solidFill>
                  <a:latin typeface="Muli Regular"/>
                </a:rPr>
                <a:t>Kết nối/Đóng kết nối đến máy tính ở xa qua cổng đã gắn</a:t>
              </a:r>
            </a:p>
            <a:p>
              <a:pPr marL="690876" lvl="1" indent="-345438" algn="just">
                <a:lnSpc>
                  <a:spcPts val="5119"/>
                </a:lnSpc>
                <a:buFont typeface="Arial"/>
                <a:buChar char="•"/>
              </a:pPr>
              <a:r>
                <a:rPr lang="en-US" sz="3199">
                  <a:solidFill>
                    <a:srgbClr val="FFFFFF"/>
                  </a:solidFill>
                  <a:latin typeface="Muli Regular"/>
                </a:rPr>
                <a:t>Gửi/nhận dữ liệu</a:t>
              </a:r>
            </a:p>
            <a:p>
              <a:pPr marL="690876" lvl="1" indent="-345438" algn="just">
                <a:lnSpc>
                  <a:spcPts val="5119"/>
                </a:lnSpc>
                <a:buFont typeface="Arial"/>
                <a:buChar char="•"/>
              </a:pPr>
              <a:r>
                <a:rPr lang="en-US" sz="3199">
                  <a:solidFill>
                    <a:srgbClr val="FFFFFF"/>
                  </a:solidFill>
                  <a:latin typeface="Muli Regular"/>
                </a:rPr>
                <a:t>Lắng nghe dữ liệu đến</a:t>
              </a:r>
            </a:p>
            <a:p>
              <a:pPr>
                <a:lnSpc>
                  <a:spcPts val="4319"/>
                </a:lnSpc>
              </a:pPr>
              <a:endParaRPr lang="en-US" sz="3199">
                <a:solidFill>
                  <a:srgbClr val="FFFFFF"/>
                </a:solidFill>
                <a:latin typeface="Muli Regular"/>
              </a:endParaRPr>
            </a:p>
          </p:txBody>
        </p:sp>
      </p:grpSp>
      <p:pic>
        <p:nvPicPr>
          <p:cNvPr id="5" name="Picture 5"/>
          <p:cNvPicPr>
            <a:picLocks noChangeAspect="1"/>
          </p:cNvPicPr>
          <p:nvPr/>
        </p:nvPicPr>
        <p:blipFill>
          <a:blip r:embed="rId2">
            <a:alphaModFix amt="1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120144">
            <a:off x="9718929" y="5043378"/>
            <a:ext cx="8476077" cy="84298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TextBox 2"/>
          <p:cNvSpPr txBox="1"/>
          <p:nvPr/>
        </p:nvSpPr>
        <p:spPr>
          <a:xfrm>
            <a:off x="0" y="-22545"/>
            <a:ext cx="12935273" cy="1051245"/>
          </a:xfrm>
          <a:prstGeom prst="rect">
            <a:avLst/>
          </a:prstGeom>
        </p:spPr>
        <p:txBody>
          <a:bodyPr lIns="0" tIns="0" rIns="0" bIns="0" rtlCol="0" anchor="t">
            <a:spAutoFit/>
          </a:bodyPr>
          <a:lstStyle/>
          <a:p>
            <a:pPr>
              <a:lnSpc>
                <a:spcPts val="8309"/>
              </a:lnSpc>
            </a:pPr>
            <a:r>
              <a:rPr lang="en-US" sz="6924">
                <a:solidFill>
                  <a:srgbClr val="FFFFFF"/>
                </a:solidFill>
                <a:latin typeface="Oswald"/>
              </a:rPr>
              <a:t>Phần 4 : Lập Trình mạng trong Java</a:t>
            </a:r>
          </a:p>
        </p:txBody>
      </p:sp>
      <p:grpSp>
        <p:nvGrpSpPr>
          <p:cNvPr id="3" name="Group 3"/>
          <p:cNvGrpSpPr/>
          <p:nvPr/>
        </p:nvGrpSpPr>
        <p:grpSpPr>
          <a:xfrm>
            <a:off x="253140" y="1179830"/>
            <a:ext cx="16759035" cy="9458006"/>
            <a:chOff x="0" y="0"/>
            <a:chExt cx="22345380" cy="12610675"/>
          </a:xfrm>
        </p:grpSpPr>
        <p:sp>
          <p:nvSpPr>
            <p:cNvPr id="4" name="TextBox 4"/>
            <p:cNvSpPr txBox="1"/>
            <p:nvPr/>
          </p:nvSpPr>
          <p:spPr>
            <a:xfrm>
              <a:off x="0" y="-20320"/>
              <a:ext cx="22345380" cy="2114550"/>
            </a:xfrm>
            <a:prstGeom prst="rect">
              <a:avLst/>
            </a:prstGeom>
          </p:spPr>
          <p:txBody>
            <a:bodyPr lIns="0" tIns="0" rIns="0" bIns="0" rtlCol="0" anchor="t">
              <a:spAutoFit/>
            </a:bodyPr>
            <a:lstStyle/>
            <a:p>
              <a:pPr>
                <a:lnSpc>
                  <a:spcPts val="4199"/>
                </a:lnSpc>
              </a:pPr>
              <a:r>
                <a:rPr lang="en-US" sz="3499">
                  <a:solidFill>
                    <a:srgbClr val="FF7C64"/>
                  </a:solidFill>
                  <a:latin typeface="Arimo Bold"/>
                </a:rPr>
                <a:t>Mô hình client-server với giao thức UDP,ta sử dụng lớp DatagramSocket và DatagramPacket.</a:t>
              </a:r>
            </a:p>
            <a:p>
              <a:pPr>
                <a:lnSpc>
                  <a:spcPts val="4199"/>
                </a:lnSpc>
              </a:pPr>
              <a:endParaRPr lang="en-US" sz="3499">
                <a:solidFill>
                  <a:srgbClr val="FF7C64"/>
                </a:solidFill>
                <a:latin typeface="Arimo Bold"/>
              </a:endParaRPr>
            </a:p>
          </p:txBody>
        </p:sp>
        <p:sp>
          <p:nvSpPr>
            <p:cNvPr id="5" name="TextBox 5"/>
            <p:cNvSpPr txBox="1"/>
            <p:nvPr/>
          </p:nvSpPr>
          <p:spPr>
            <a:xfrm>
              <a:off x="0" y="2401144"/>
              <a:ext cx="22345380" cy="10212071"/>
            </a:xfrm>
            <a:prstGeom prst="rect">
              <a:avLst/>
            </a:prstGeom>
          </p:spPr>
          <p:txBody>
            <a:bodyPr lIns="0" tIns="0" rIns="0" bIns="0" rtlCol="0" anchor="t">
              <a:spAutoFit/>
            </a:bodyPr>
            <a:lstStyle/>
            <a:p>
              <a:pPr>
                <a:lnSpc>
                  <a:spcPts val="4959"/>
                </a:lnSpc>
              </a:pPr>
              <a:r>
                <a:rPr lang="en-US" sz="3099">
                  <a:solidFill>
                    <a:srgbClr val="FFFFFF"/>
                  </a:solidFill>
                  <a:latin typeface="Arimo"/>
                </a:rPr>
                <a:t>1. Lớp DatagramSocket</a:t>
              </a:r>
            </a:p>
            <a:p>
              <a:pPr>
                <a:lnSpc>
                  <a:spcPts val="4799"/>
                </a:lnSpc>
              </a:pPr>
              <a:r>
                <a:rPr lang="en-US" sz="2999">
                  <a:solidFill>
                    <a:srgbClr val="FFFFFF"/>
                  </a:solidFill>
                  <a:latin typeface="Arimo"/>
                </a:rPr>
                <a:t>- Nhiệm vụ chính: được sử dụng để gửi và nhận các DatagramPacket.</a:t>
              </a:r>
            </a:p>
            <a:p>
              <a:pPr>
                <a:lnSpc>
                  <a:spcPts val="4799"/>
                </a:lnSpc>
              </a:pPr>
              <a:r>
                <a:rPr lang="en-US" sz="2999">
                  <a:solidFill>
                    <a:srgbClr val="FFFFFF"/>
                  </a:solidFill>
                  <a:latin typeface="Arimo"/>
                </a:rPr>
                <a:t>- Các phương thức hỗ trợ gửi /nhận các DatagramPacket</a:t>
              </a:r>
            </a:p>
            <a:p>
              <a:pPr marL="647697" lvl="1" indent="-323848">
                <a:lnSpc>
                  <a:spcPts val="4799"/>
                </a:lnSpc>
                <a:buFont typeface="Arial"/>
                <a:buChar char="•"/>
              </a:pPr>
              <a:r>
                <a:rPr lang="en-US" sz="2999">
                  <a:solidFill>
                    <a:srgbClr val="FFFFFF"/>
                  </a:solidFill>
                  <a:latin typeface="Arimo"/>
                </a:rPr>
                <a:t>Public DatagramSocket() throws SocketException</a:t>
              </a:r>
            </a:p>
            <a:p>
              <a:pPr>
                <a:lnSpc>
                  <a:spcPts val="4799"/>
                </a:lnSpc>
              </a:pPr>
              <a:r>
                <a:rPr lang="en-US" sz="2999">
                  <a:solidFill>
                    <a:srgbClr val="FFFFFF"/>
                  </a:solidFill>
                  <a:latin typeface="Arimo"/>
                </a:rPr>
                <a:t>Tạo Socket kiểu không nối kết cho Client. Hệ thống tự động gán số hiệu cổng chưa sử dụng cho socket.</a:t>
              </a:r>
            </a:p>
            <a:p>
              <a:pPr marL="647697" lvl="1" indent="-323848">
                <a:lnSpc>
                  <a:spcPts val="4799"/>
                </a:lnSpc>
                <a:buFont typeface="Arial"/>
                <a:buChar char="•"/>
              </a:pPr>
              <a:r>
                <a:rPr lang="en-US" sz="2999">
                  <a:solidFill>
                    <a:srgbClr val="FFFFFF"/>
                  </a:solidFill>
                  <a:latin typeface="Arimo"/>
                </a:rPr>
                <a:t>Public DatagramSocket(int port) throws SocketException</a:t>
              </a:r>
            </a:p>
            <a:p>
              <a:pPr>
                <a:lnSpc>
                  <a:spcPts val="4799"/>
                </a:lnSpc>
              </a:pPr>
              <a:r>
                <a:rPr lang="en-US" sz="2999">
                  <a:solidFill>
                    <a:srgbClr val="FFFFFF"/>
                  </a:solidFill>
                  <a:latin typeface="Arimo"/>
                </a:rPr>
                <a:t>Tạo Socket kiểu không nối kết cho Server với số hiệu cổng được xác định trong tham số (port).</a:t>
              </a:r>
            </a:p>
            <a:p>
              <a:pPr marL="647697" lvl="1" indent="-323848">
                <a:lnSpc>
                  <a:spcPts val="4799"/>
                </a:lnSpc>
                <a:buFont typeface="Arial"/>
                <a:buChar char="•"/>
              </a:pPr>
              <a:r>
                <a:rPr lang="en-US" sz="2999">
                  <a:solidFill>
                    <a:srgbClr val="FFFFFF"/>
                  </a:solidFill>
                  <a:latin typeface="Arimo"/>
                </a:rPr>
                <a:t>Public void send(DatagramPacket dp) throws IOException</a:t>
              </a:r>
            </a:p>
            <a:p>
              <a:pPr>
                <a:lnSpc>
                  <a:spcPts val="4799"/>
                </a:lnSpc>
              </a:pPr>
              <a:r>
                <a:rPr lang="en-US" sz="2999">
                  <a:solidFill>
                    <a:srgbClr val="FFFFFF"/>
                  </a:solidFill>
                  <a:latin typeface="Arimo"/>
                </a:rPr>
                <a:t>Dùng để gửi một DatagramPacket đi.</a:t>
              </a:r>
            </a:p>
            <a:p>
              <a:pPr marL="647697" lvl="1" indent="-323848">
                <a:lnSpc>
                  <a:spcPts val="4799"/>
                </a:lnSpc>
                <a:buFont typeface="Arial"/>
                <a:buChar char="•"/>
              </a:pPr>
              <a:r>
                <a:rPr lang="en-US" sz="2999">
                  <a:solidFill>
                    <a:srgbClr val="FFFFFF"/>
                  </a:solidFill>
                  <a:latin typeface="Arimo"/>
                </a:rPr>
                <a:t>Public void receive(Datagrampacket dp) throws IOException</a:t>
              </a:r>
            </a:p>
            <a:p>
              <a:pPr>
                <a:lnSpc>
                  <a:spcPts val="4799"/>
                </a:lnSpc>
              </a:pPr>
              <a:r>
                <a:rPr lang="en-US" sz="2999">
                  <a:solidFill>
                    <a:srgbClr val="FFFFFF"/>
                  </a:solidFill>
                  <a:latin typeface="Arimo"/>
                </a:rPr>
                <a:t>Chờ nhận một DatagramPacket.</a:t>
              </a:r>
            </a:p>
            <a:p>
              <a:pPr>
                <a:lnSpc>
                  <a:spcPts val="3680"/>
                </a:lnSpc>
              </a:pPr>
              <a:endParaRPr lang="en-US" sz="2999">
                <a:solidFill>
                  <a:srgbClr val="FFFFFF"/>
                </a:solidFill>
                <a:latin typeface="Arimo"/>
              </a:endParaRPr>
            </a:p>
          </p:txBody>
        </p:sp>
      </p:grpSp>
      <p:pic>
        <p:nvPicPr>
          <p:cNvPr id="6" name="Picture 6"/>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46665">
            <a:off x="10519244" y="4580297"/>
            <a:ext cx="7202852" cy="71635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3625" y="1747429"/>
            <a:ext cx="17944375" cy="9349741"/>
          </a:xfrm>
          <a:prstGeom prst="rect">
            <a:avLst/>
          </a:prstGeom>
        </p:spPr>
        <p:txBody>
          <a:bodyPr lIns="0" tIns="0" rIns="0" bIns="0" rtlCol="0" anchor="t">
            <a:spAutoFit/>
          </a:bodyPr>
          <a:lstStyle/>
          <a:p>
            <a:pPr>
              <a:lnSpc>
                <a:spcPts val="4649"/>
              </a:lnSpc>
            </a:pPr>
            <a:r>
              <a:rPr lang="en-US" sz="3099">
                <a:solidFill>
                  <a:srgbClr val="102B30"/>
                </a:solidFill>
                <a:latin typeface="Oswald"/>
              </a:rPr>
              <a:t>- Nhiệm vụ chính: Đóng gói các byte dữ liệu vào các gói tin UDP được gọi là datagram và cho phép ta mở các datagram khi nhận được.</a:t>
            </a:r>
          </a:p>
          <a:p>
            <a:pPr>
              <a:lnSpc>
                <a:spcPts val="4799"/>
              </a:lnSpc>
            </a:pPr>
            <a:r>
              <a:rPr lang="en-US" sz="3199">
                <a:solidFill>
                  <a:srgbClr val="102B30"/>
                </a:solidFill>
                <a:latin typeface="Oswald"/>
              </a:rPr>
              <a:t>- Các phương thức nhận các thông tin từ DatagramPacket:</a:t>
            </a:r>
          </a:p>
          <a:p>
            <a:pPr marL="669286" lvl="1" indent="-334643">
              <a:lnSpc>
                <a:spcPts val="4649"/>
              </a:lnSpc>
              <a:buFont typeface="Arial"/>
              <a:buChar char="•"/>
            </a:pPr>
            <a:r>
              <a:rPr lang="en-US" sz="3099">
                <a:solidFill>
                  <a:srgbClr val="102B30"/>
                </a:solidFill>
                <a:latin typeface="Muli Regular"/>
              </a:rPr>
              <a:t>Phương thức getAddress() trả về một đối tượng InetAddress chứa địa chỉ IP của host. Nếu datagram được nhận từ Internet, địa chỉ trả về chính là địa chỉ của máy đã gửi datagram (địa chỉ nguồn).</a:t>
            </a:r>
          </a:p>
          <a:p>
            <a:pPr>
              <a:lnSpc>
                <a:spcPts val="5099"/>
              </a:lnSpc>
            </a:pPr>
            <a:r>
              <a:rPr lang="en-US" sz="3399">
                <a:solidFill>
                  <a:srgbClr val="102B30"/>
                </a:solidFill>
                <a:latin typeface="Muli Regular"/>
              </a:rPr>
              <a:t>public InetAddress getAddress()</a:t>
            </a:r>
          </a:p>
          <a:p>
            <a:pPr marL="669286" lvl="1" indent="-334643">
              <a:lnSpc>
                <a:spcPts val="4649"/>
              </a:lnSpc>
              <a:buFont typeface="Arial"/>
              <a:buChar char="•"/>
            </a:pPr>
            <a:r>
              <a:rPr lang="en-US" sz="3099">
                <a:solidFill>
                  <a:srgbClr val="102B30"/>
                </a:solidFill>
                <a:latin typeface="Muli Regular"/>
              </a:rPr>
              <a:t>·Phương thức getPort() trả về một số nguyên xác định cổng trên host ở xa. Nếu datagram được nhận từ Internet thì cổng này là cổng trên host đã gửi gói tin đi.</a:t>
            </a:r>
          </a:p>
          <a:p>
            <a:pPr>
              <a:lnSpc>
                <a:spcPts val="4649"/>
              </a:lnSpc>
            </a:pPr>
            <a:r>
              <a:rPr lang="en-US" sz="3099">
                <a:solidFill>
                  <a:srgbClr val="102B30"/>
                </a:solidFill>
                <a:latin typeface="Muli Regular"/>
              </a:rPr>
              <a:t>public int getPort()</a:t>
            </a:r>
          </a:p>
          <a:p>
            <a:pPr marL="669286" lvl="1" indent="-334643">
              <a:lnSpc>
                <a:spcPts val="4649"/>
              </a:lnSpc>
              <a:buFont typeface="Arial"/>
              <a:buChar char="•"/>
            </a:pPr>
            <a:r>
              <a:rPr lang="en-US" sz="3099">
                <a:solidFill>
                  <a:srgbClr val="102B30"/>
                </a:solidFill>
                <a:latin typeface="Muli Regular"/>
              </a:rPr>
              <a:t>Phương thức getData() trả về nội dung dữ liệu thực sự chứa trong gói dữ liệu</a:t>
            </a:r>
          </a:p>
          <a:p>
            <a:pPr>
              <a:lnSpc>
                <a:spcPts val="4649"/>
              </a:lnSpc>
            </a:pPr>
            <a:r>
              <a:rPr lang="en-US" sz="3099">
                <a:solidFill>
                  <a:srgbClr val="102B30"/>
                </a:solidFill>
                <a:latin typeface="Muli Regular"/>
              </a:rPr>
              <a:t>public byte[] getData()</a:t>
            </a:r>
          </a:p>
          <a:p>
            <a:pPr marL="669286" lvl="1" indent="-334643">
              <a:lnSpc>
                <a:spcPts val="4649"/>
              </a:lnSpc>
              <a:buFont typeface="Arial"/>
              <a:buChar char="•"/>
            </a:pPr>
            <a:r>
              <a:rPr lang="en-US" sz="3099">
                <a:solidFill>
                  <a:srgbClr val="102B30"/>
                </a:solidFill>
                <a:latin typeface="Muli Regular"/>
              </a:rPr>
              <a:t>Phương thức getLength() trả về chiều dài của dữ liệu trong gói tin</a:t>
            </a:r>
          </a:p>
          <a:p>
            <a:pPr>
              <a:lnSpc>
                <a:spcPts val="4649"/>
              </a:lnSpc>
            </a:pPr>
            <a:r>
              <a:rPr lang="en-US" sz="3099">
                <a:solidFill>
                  <a:srgbClr val="102B30"/>
                </a:solidFill>
                <a:latin typeface="Muli Regular"/>
              </a:rPr>
              <a:t>public int getLength()</a:t>
            </a:r>
          </a:p>
          <a:p>
            <a:pPr>
              <a:lnSpc>
                <a:spcPts val="4649"/>
              </a:lnSpc>
            </a:pPr>
            <a:endParaRPr lang="en-US" sz="3099">
              <a:solidFill>
                <a:srgbClr val="102B30"/>
              </a:solidFill>
              <a:latin typeface="Muli Regular"/>
            </a:endParaRPr>
          </a:p>
          <a:p>
            <a:pPr>
              <a:lnSpc>
                <a:spcPts val="4649"/>
              </a:lnSpc>
            </a:pPr>
            <a:endParaRPr lang="en-US" sz="3099">
              <a:solidFill>
                <a:srgbClr val="102B30"/>
              </a:solidFill>
              <a:latin typeface="Muli Regular"/>
            </a:endParaRPr>
          </a:p>
        </p:txBody>
      </p:sp>
      <p:pic>
        <p:nvPicPr>
          <p:cNvPr id="3" name="Picture 3"/>
          <p:cNvPicPr>
            <a:picLocks noChangeAspect="1"/>
          </p:cNvPicPr>
          <p:nvPr/>
        </p:nvPicPr>
        <p:blipFill>
          <a:blip r:embed="rId2">
            <a:alphaModFix amt="5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05571" y="5487660"/>
            <a:ext cx="7367940" cy="5184350"/>
          </a:xfrm>
          <a:prstGeom prst="rect">
            <a:avLst/>
          </a:prstGeom>
        </p:spPr>
      </p:pic>
      <p:sp>
        <p:nvSpPr>
          <p:cNvPr id="4" name="TextBox 4"/>
          <p:cNvSpPr txBox="1"/>
          <p:nvPr/>
        </p:nvSpPr>
        <p:spPr>
          <a:xfrm>
            <a:off x="0" y="503078"/>
            <a:ext cx="12935273" cy="1051245"/>
          </a:xfrm>
          <a:prstGeom prst="rect">
            <a:avLst/>
          </a:prstGeom>
        </p:spPr>
        <p:txBody>
          <a:bodyPr lIns="0" tIns="0" rIns="0" bIns="0" rtlCol="0" anchor="t">
            <a:spAutoFit/>
          </a:bodyPr>
          <a:lstStyle/>
          <a:p>
            <a:pPr>
              <a:lnSpc>
                <a:spcPts val="8309"/>
              </a:lnSpc>
            </a:pPr>
            <a:r>
              <a:rPr lang="en-US" sz="6924">
                <a:solidFill>
                  <a:srgbClr val="FF7C64"/>
                </a:solidFill>
                <a:latin typeface="Oswald"/>
              </a:rPr>
              <a:t>2. Lớp DatagramPacket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37" t="5717" r="3137"/>
          <a:stretch>
            <a:fillRect/>
          </a:stretch>
        </p:blipFill>
        <p:spPr>
          <a:xfrm>
            <a:off x="2425908" y="1028700"/>
            <a:ext cx="13436184" cy="8802449"/>
          </a:xfrm>
          <a:prstGeom prst="rect">
            <a:avLst/>
          </a:prstGeom>
        </p:spPr>
      </p:pic>
      <p:sp>
        <p:nvSpPr>
          <p:cNvPr id="3" name="TextBox 3"/>
          <p:cNvSpPr txBox="1"/>
          <p:nvPr/>
        </p:nvSpPr>
        <p:spPr>
          <a:xfrm>
            <a:off x="-3901487" y="0"/>
            <a:ext cx="17729026" cy="723900"/>
          </a:xfrm>
          <a:prstGeom prst="rect">
            <a:avLst/>
          </a:prstGeom>
        </p:spPr>
        <p:txBody>
          <a:bodyPr lIns="0" tIns="0" rIns="0" bIns="0" rtlCol="0" anchor="t">
            <a:spAutoFit/>
          </a:bodyPr>
          <a:lstStyle/>
          <a:p>
            <a:pPr algn="ctr">
              <a:lnSpc>
                <a:spcPts val="5759"/>
              </a:lnSpc>
            </a:pPr>
            <a:r>
              <a:rPr lang="en-US" sz="4800">
                <a:solidFill>
                  <a:srgbClr val="FF7C64"/>
                </a:solidFill>
                <a:latin typeface="Oswald"/>
              </a:rPr>
              <a:t>Chương 3:Phân tích thiết kế chương trình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2138" y="546995"/>
            <a:ext cx="17503724" cy="9105498"/>
          </a:xfrm>
          <a:prstGeom prst="rect">
            <a:avLst/>
          </a:prstGeom>
        </p:spPr>
        <p:txBody>
          <a:bodyPr lIns="0" tIns="0" rIns="0" bIns="0" rtlCol="0" anchor="t">
            <a:spAutoFit/>
          </a:bodyPr>
          <a:lstStyle/>
          <a:p>
            <a:pPr>
              <a:lnSpc>
                <a:spcPts val="5613"/>
              </a:lnSpc>
            </a:pPr>
            <a:r>
              <a:rPr lang="en-US" sz="3530">
                <a:solidFill>
                  <a:srgbClr val="FF7C64"/>
                </a:solidFill>
                <a:latin typeface="Oswald Bold"/>
              </a:rPr>
              <a:t>Phần 1 Phân tích yêu cầu</a:t>
            </a:r>
          </a:p>
          <a:p>
            <a:pPr>
              <a:lnSpc>
                <a:spcPts val="5440"/>
              </a:lnSpc>
            </a:pPr>
            <a:r>
              <a:rPr lang="en-US" sz="3421">
                <a:solidFill>
                  <a:srgbClr val="102B30"/>
                </a:solidFill>
                <a:latin typeface="Arimo Bold"/>
              </a:rPr>
              <a:t>Viết chương trình cho phép người dùng chat và truyền file.</a:t>
            </a:r>
          </a:p>
          <a:p>
            <a:pPr>
              <a:lnSpc>
                <a:spcPts val="5613"/>
              </a:lnSpc>
            </a:pPr>
            <a:r>
              <a:rPr lang="en-US" sz="3530">
                <a:solidFill>
                  <a:srgbClr val="FF7C64"/>
                </a:solidFill>
                <a:latin typeface="Oswald Bold"/>
              </a:rPr>
              <a:t>Phần 2: Phân tích chức năng.</a:t>
            </a:r>
          </a:p>
          <a:p>
            <a:pPr>
              <a:lnSpc>
                <a:spcPts val="5440"/>
              </a:lnSpc>
            </a:pPr>
            <a:r>
              <a:rPr lang="en-US" sz="3421">
                <a:solidFill>
                  <a:srgbClr val="102B30"/>
                </a:solidFill>
                <a:latin typeface="Arimo Bold"/>
              </a:rPr>
              <a:t>1.    Về phía Client:</a:t>
            </a:r>
          </a:p>
          <a:p>
            <a:pPr marL="738809" lvl="1" indent="-369404">
              <a:lnSpc>
                <a:spcPts val="5440"/>
              </a:lnSpc>
              <a:buFont typeface="Arial"/>
              <a:buChar char="•"/>
            </a:pPr>
            <a:r>
              <a:rPr lang="en-US" sz="3421">
                <a:solidFill>
                  <a:srgbClr val="102B30"/>
                </a:solidFill>
                <a:latin typeface="Arimo Bold"/>
              </a:rPr>
              <a:t>Tạo socket</a:t>
            </a:r>
          </a:p>
          <a:p>
            <a:pPr marL="738809" lvl="1" indent="-369404">
              <a:lnSpc>
                <a:spcPts val="5440"/>
              </a:lnSpc>
              <a:buFont typeface="Arial"/>
              <a:buChar char="•"/>
            </a:pPr>
            <a:r>
              <a:rPr lang="en-US" sz="3421">
                <a:solidFill>
                  <a:srgbClr val="102B30"/>
                </a:solidFill>
                <a:latin typeface="Arimo Bold"/>
              </a:rPr>
              <a:t>Gửi gói tin đến địa chỉ của server </a:t>
            </a:r>
          </a:p>
          <a:p>
            <a:pPr marL="738809" lvl="1" indent="-369404">
              <a:lnSpc>
                <a:spcPts val="5440"/>
              </a:lnSpc>
              <a:buFont typeface="Arial"/>
              <a:buChar char="•"/>
            </a:pPr>
            <a:r>
              <a:rPr lang="en-US" sz="3421">
                <a:solidFill>
                  <a:srgbClr val="102B30"/>
                </a:solidFill>
                <a:latin typeface="Arimo Bold"/>
              </a:rPr>
              <a:t>Client nhận thông tin phản hồi trở lại Server và hiển thị thông tin đó trên màn hình.</a:t>
            </a:r>
          </a:p>
          <a:p>
            <a:pPr>
              <a:lnSpc>
                <a:spcPts val="5440"/>
              </a:lnSpc>
            </a:pPr>
            <a:r>
              <a:rPr lang="en-US" sz="3421">
                <a:solidFill>
                  <a:srgbClr val="102B30"/>
                </a:solidFill>
                <a:latin typeface="Arimo"/>
              </a:rPr>
              <a:t>2</a:t>
            </a:r>
            <a:r>
              <a:rPr lang="en-US" sz="3421">
                <a:solidFill>
                  <a:srgbClr val="102B30"/>
                </a:solidFill>
                <a:latin typeface="Arimo Bold"/>
              </a:rPr>
              <a:t>.    Về phía Server:</a:t>
            </a:r>
          </a:p>
          <a:p>
            <a:pPr marL="738809" lvl="1" indent="-369404">
              <a:lnSpc>
                <a:spcPts val="5440"/>
              </a:lnSpc>
              <a:buFont typeface="Arial"/>
              <a:buChar char="•"/>
            </a:pPr>
            <a:r>
              <a:rPr lang="en-US" sz="3421">
                <a:solidFill>
                  <a:srgbClr val="102B30"/>
                </a:solidFill>
                <a:latin typeface="Arimo Bold"/>
              </a:rPr>
              <a:t>Tạo socket </a:t>
            </a:r>
          </a:p>
          <a:p>
            <a:pPr marL="738809" lvl="1" indent="-369404">
              <a:lnSpc>
                <a:spcPts val="5440"/>
              </a:lnSpc>
              <a:buFont typeface="Arial"/>
              <a:buChar char="•"/>
            </a:pPr>
            <a:r>
              <a:rPr lang="en-US" sz="3421">
                <a:solidFill>
                  <a:srgbClr val="102B30"/>
                </a:solidFill>
                <a:latin typeface="Arimo Bold"/>
              </a:rPr>
              <a:t>Ràng buộc socket với 1 số hiệu cổng mà client sẽ truyền đến.</a:t>
            </a:r>
          </a:p>
          <a:p>
            <a:pPr marL="738809" lvl="1" indent="-369404">
              <a:lnSpc>
                <a:spcPts val="5440"/>
              </a:lnSpc>
              <a:buFont typeface="Arial"/>
              <a:buChar char="•"/>
            </a:pPr>
            <a:r>
              <a:rPr lang="en-US" sz="3421">
                <a:solidFill>
                  <a:srgbClr val="102B30"/>
                </a:solidFill>
                <a:latin typeface="Arimo Bold"/>
              </a:rPr>
              <a:t>Server nhận gói tin do Client gửi tới và in lên màn hình.</a:t>
            </a:r>
          </a:p>
          <a:p>
            <a:pPr marL="738809" lvl="1" indent="-369404">
              <a:lnSpc>
                <a:spcPts val="5440"/>
              </a:lnSpc>
              <a:buFont typeface="Arial"/>
              <a:buChar char="•"/>
            </a:pPr>
            <a:r>
              <a:rPr lang="en-US" sz="3421">
                <a:solidFill>
                  <a:srgbClr val="102B30"/>
                </a:solidFill>
                <a:latin typeface="Arimo Bold"/>
              </a:rPr>
              <a:t>Xác nhận gửi thành công.</a:t>
            </a:r>
          </a:p>
          <a:p>
            <a:pPr>
              <a:lnSpc>
                <a:spcPts val="7254"/>
              </a:lnSpc>
            </a:pPr>
            <a:endParaRPr lang="en-US" sz="3421">
              <a:solidFill>
                <a:srgbClr val="102B30"/>
              </a:solidFill>
              <a:latin typeface="Arimo Bold"/>
            </a:endParaRPr>
          </a:p>
        </p:txBody>
      </p:sp>
      <p:pic>
        <p:nvPicPr>
          <p:cNvPr id="3" name="Picture 3"/>
          <p:cNvPicPr>
            <a:picLocks noChangeAspect="1"/>
          </p:cNvPicPr>
          <p:nvPr/>
        </p:nvPicPr>
        <p:blipFill>
          <a:blip r:embed="rId2">
            <a:alphaModFix amt="5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52739" y="-633684"/>
            <a:ext cx="5849492" cy="4115915"/>
          </a:xfrm>
          <a:prstGeom prst="rect">
            <a:avLst/>
          </a:prstGeom>
        </p:spPr>
      </p:pic>
      <p:pic>
        <p:nvPicPr>
          <p:cNvPr id="4" name="Picture 4"/>
          <p:cNvPicPr>
            <a:picLocks noChangeAspect="1"/>
          </p:cNvPicPr>
          <p:nvPr/>
        </p:nvPicPr>
        <p:blipFill>
          <a:blip r:embed="rId4">
            <a:alphaModFix amt="2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46665">
            <a:off x="-2204150" y="4309587"/>
            <a:ext cx="7202852" cy="71635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TextBox 2"/>
          <p:cNvSpPr txBox="1"/>
          <p:nvPr/>
        </p:nvSpPr>
        <p:spPr>
          <a:xfrm>
            <a:off x="0" y="0"/>
            <a:ext cx="17259300" cy="2543175"/>
          </a:xfrm>
          <a:prstGeom prst="rect">
            <a:avLst/>
          </a:prstGeom>
        </p:spPr>
        <p:txBody>
          <a:bodyPr lIns="0" tIns="0" rIns="0" bIns="0" rtlCol="0" anchor="t">
            <a:spAutoFit/>
          </a:bodyPr>
          <a:lstStyle/>
          <a:p>
            <a:pPr>
              <a:lnSpc>
                <a:spcPts val="6720"/>
              </a:lnSpc>
            </a:pPr>
            <a:endParaRPr/>
          </a:p>
          <a:p>
            <a:pPr>
              <a:lnSpc>
                <a:spcPts val="6720"/>
              </a:lnSpc>
            </a:pPr>
            <a:r>
              <a:rPr lang="en-US" sz="5600">
                <a:solidFill>
                  <a:srgbClr val="FF7C64"/>
                </a:solidFill>
                <a:latin typeface="Arimo"/>
              </a:rPr>
              <a:t>CHƯƠNG 4: TRIỂN KHAI THỰC HIỆN VÀ KẾT QUẢ</a:t>
            </a:r>
          </a:p>
          <a:p>
            <a:pPr>
              <a:lnSpc>
                <a:spcPts val="6720"/>
              </a:lnSpc>
            </a:pPr>
            <a:endParaRPr lang="en-US" sz="5600">
              <a:solidFill>
                <a:srgbClr val="FF7C64"/>
              </a:solidFill>
              <a:latin typeface="Arimo"/>
            </a:endParaRPr>
          </a:p>
        </p:txBody>
      </p:sp>
      <p:pic>
        <p:nvPicPr>
          <p:cNvPr id="3" name="Picture 3"/>
          <p:cNvPicPr>
            <a:picLocks noChangeAspect="1"/>
          </p:cNvPicPr>
          <p:nvPr/>
        </p:nvPicPr>
        <p:blipFill>
          <a:blip r:embed="rId2">
            <a:alphaModFix amt="1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120144">
            <a:off x="-267282" y="6072078"/>
            <a:ext cx="8476077" cy="8429844"/>
          </a:xfrm>
          <a:prstGeom prst="rect">
            <a:avLst/>
          </a:prstGeom>
        </p:spPr>
      </p:pic>
      <p:sp>
        <p:nvSpPr>
          <p:cNvPr id="4" name="TextBox 4"/>
          <p:cNvSpPr txBox="1"/>
          <p:nvPr/>
        </p:nvSpPr>
        <p:spPr>
          <a:xfrm>
            <a:off x="514350" y="2543175"/>
            <a:ext cx="17259300" cy="8001000"/>
          </a:xfrm>
          <a:prstGeom prst="rect">
            <a:avLst/>
          </a:prstGeom>
        </p:spPr>
        <p:txBody>
          <a:bodyPr lIns="0" tIns="0" rIns="0" bIns="0" rtlCol="0" anchor="t">
            <a:spAutoFit/>
          </a:bodyPr>
          <a:lstStyle/>
          <a:p>
            <a:pPr>
              <a:lnSpc>
                <a:spcPts val="5279"/>
              </a:lnSpc>
            </a:pPr>
            <a:r>
              <a:rPr lang="en-US" sz="4399">
                <a:solidFill>
                  <a:srgbClr val="FFFFFF"/>
                </a:solidFill>
                <a:latin typeface="Oswald"/>
              </a:rPr>
              <a:t>Phần 1: Môi trường triển khai </a:t>
            </a:r>
          </a:p>
          <a:p>
            <a:pPr>
              <a:lnSpc>
                <a:spcPts val="5279"/>
              </a:lnSpc>
            </a:pPr>
            <a:endParaRPr lang="en-US" sz="4399">
              <a:solidFill>
                <a:srgbClr val="FFFFFF"/>
              </a:solidFill>
              <a:latin typeface="Oswald"/>
            </a:endParaRPr>
          </a:p>
          <a:p>
            <a:pPr marL="949959" lvl="1" indent="-474979">
              <a:lnSpc>
                <a:spcPts val="5279"/>
              </a:lnSpc>
              <a:buFont typeface="Arial"/>
              <a:buChar char="•"/>
            </a:pPr>
            <a:r>
              <a:rPr lang="en-US" sz="4399">
                <a:solidFill>
                  <a:srgbClr val="FFFFFF"/>
                </a:solidFill>
                <a:latin typeface="Muli Regular"/>
              </a:rPr>
              <a:t>Hệ điều hành: Microsoft Windows 11</a:t>
            </a:r>
          </a:p>
          <a:p>
            <a:pPr marL="949959" lvl="1" indent="-474979">
              <a:lnSpc>
                <a:spcPts val="5279"/>
              </a:lnSpc>
              <a:buFont typeface="Arial"/>
              <a:buChar char="•"/>
            </a:pPr>
            <a:r>
              <a:rPr lang="en-US" sz="4399">
                <a:solidFill>
                  <a:srgbClr val="FFFFFF"/>
                </a:solidFill>
                <a:latin typeface="Muli Regular"/>
              </a:rPr>
              <a:t> Text Editor: Sublime Text</a:t>
            </a:r>
          </a:p>
          <a:p>
            <a:pPr>
              <a:lnSpc>
                <a:spcPts val="5279"/>
              </a:lnSpc>
            </a:pPr>
            <a:endParaRPr lang="en-US" sz="4399">
              <a:solidFill>
                <a:srgbClr val="FFFFFF"/>
              </a:solidFill>
              <a:latin typeface="Muli Regular"/>
            </a:endParaRPr>
          </a:p>
          <a:p>
            <a:pPr>
              <a:lnSpc>
                <a:spcPts val="5279"/>
              </a:lnSpc>
            </a:pPr>
            <a:r>
              <a:rPr lang="en-US" sz="4399">
                <a:solidFill>
                  <a:srgbClr val="FFFFFF"/>
                </a:solidFill>
                <a:latin typeface="Oswald"/>
              </a:rPr>
              <a:t>Phần 2: Chương trình</a:t>
            </a:r>
          </a:p>
          <a:p>
            <a:pPr>
              <a:lnSpc>
                <a:spcPts val="5279"/>
              </a:lnSpc>
            </a:pPr>
            <a:endParaRPr lang="en-US" sz="4399">
              <a:solidFill>
                <a:srgbClr val="FFFFFF"/>
              </a:solidFill>
              <a:latin typeface="Oswald"/>
            </a:endParaRPr>
          </a:p>
          <a:p>
            <a:pPr>
              <a:lnSpc>
                <a:spcPts val="5279"/>
              </a:lnSpc>
            </a:pPr>
            <a:r>
              <a:rPr lang="en-US" sz="4399">
                <a:solidFill>
                  <a:srgbClr val="FFFFFF"/>
                </a:solidFill>
                <a:latin typeface="Oswald"/>
              </a:rPr>
              <a:t>     </a:t>
            </a:r>
            <a:r>
              <a:rPr lang="en-US" sz="4399">
                <a:solidFill>
                  <a:srgbClr val="FFFFFF"/>
                </a:solidFill>
                <a:latin typeface="Muli Regular"/>
              </a:rPr>
              <a:t>Chương trình chat và truyền file cài đặt Server và Client ở chế độ không nối kết, với host là localhost và port = 21820</a:t>
            </a:r>
          </a:p>
          <a:p>
            <a:pPr>
              <a:lnSpc>
                <a:spcPts val="5279"/>
              </a:lnSpc>
            </a:pPr>
            <a:endParaRPr lang="en-US" sz="4399">
              <a:solidFill>
                <a:srgbClr val="FFFFFF"/>
              </a:solidFill>
              <a:latin typeface="Muli Regular"/>
            </a:endParaRPr>
          </a:p>
          <a:p>
            <a:pPr>
              <a:lnSpc>
                <a:spcPts val="5279"/>
              </a:lnSpc>
            </a:pPr>
            <a:endParaRPr lang="en-US" sz="4399">
              <a:solidFill>
                <a:srgbClr val="FFFFFF"/>
              </a:solidFill>
              <a:latin typeface="Muli Regular"/>
            </a:endParaRPr>
          </a:p>
          <a:p>
            <a:pPr>
              <a:lnSpc>
                <a:spcPts val="5279"/>
              </a:lnSpc>
            </a:pPr>
            <a:endParaRPr lang="en-US" sz="4399">
              <a:solidFill>
                <a:srgbClr val="FFFFFF"/>
              </a:solidFill>
              <a:latin typeface="Muli Regul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8" t="5426" r="12431"/>
          <a:stretch>
            <a:fillRect/>
          </a:stretch>
        </p:blipFill>
        <p:spPr>
          <a:xfrm>
            <a:off x="1028700" y="4497206"/>
            <a:ext cx="15489024" cy="3608667"/>
          </a:xfrm>
          <a:prstGeom prst="rect">
            <a:avLst/>
          </a:prstGeom>
        </p:spPr>
      </p:pic>
      <p:grpSp>
        <p:nvGrpSpPr>
          <p:cNvPr id="3" name="Group 3"/>
          <p:cNvGrpSpPr/>
          <p:nvPr/>
        </p:nvGrpSpPr>
        <p:grpSpPr>
          <a:xfrm>
            <a:off x="371481" y="8329"/>
            <a:ext cx="17545038" cy="3972380"/>
            <a:chOff x="0" y="0"/>
            <a:chExt cx="23393384" cy="5296507"/>
          </a:xfrm>
        </p:grpSpPr>
        <p:sp>
          <p:nvSpPr>
            <p:cNvPr id="4" name="TextBox 4"/>
            <p:cNvSpPr txBox="1"/>
            <p:nvPr/>
          </p:nvSpPr>
          <p:spPr>
            <a:xfrm>
              <a:off x="0" y="9525"/>
              <a:ext cx="23393384" cy="1806575"/>
            </a:xfrm>
            <a:prstGeom prst="rect">
              <a:avLst/>
            </a:prstGeom>
          </p:spPr>
          <p:txBody>
            <a:bodyPr lIns="0" tIns="0" rIns="0" bIns="0" rtlCol="0" anchor="t">
              <a:spAutoFit/>
            </a:bodyPr>
            <a:lstStyle/>
            <a:p>
              <a:pPr>
                <a:lnSpc>
                  <a:spcPts val="10799"/>
                </a:lnSpc>
              </a:pPr>
              <a:r>
                <a:rPr lang="en-US" sz="8999">
                  <a:solidFill>
                    <a:srgbClr val="FF7C64"/>
                  </a:solidFill>
                  <a:latin typeface="Oswald"/>
                </a:rPr>
                <a:t>Chương trình truyền file</a:t>
              </a:r>
            </a:p>
          </p:txBody>
        </p:sp>
        <p:sp>
          <p:nvSpPr>
            <p:cNvPr id="5" name="TextBox 5"/>
            <p:cNvSpPr txBox="1"/>
            <p:nvPr/>
          </p:nvSpPr>
          <p:spPr>
            <a:xfrm>
              <a:off x="0" y="2252317"/>
              <a:ext cx="23393384" cy="3044190"/>
            </a:xfrm>
            <a:prstGeom prst="rect">
              <a:avLst/>
            </a:prstGeom>
          </p:spPr>
          <p:txBody>
            <a:bodyPr lIns="0" tIns="0" rIns="0" bIns="0" rtlCol="0" anchor="t">
              <a:spAutoFit/>
            </a:bodyPr>
            <a:lstStyle/>
            <a:p>
              <a:pPr>
                <a:lnSpc>
                  <a:spcPts val="4620"/>
                </a:lnSpc>
              </a:pPr>
              <a:r>
                <a:rPr lang="en-US" sz="3300">
                  <a:solidFill>
                    <a:srgbClr val="FFFFFF"/>
                  </a:solidFill>
                  <a:latin typeface="Muli Regular Bold"/>
                </a:rPr>
                <a:t>  </a:t>
              </a:r>
            </a:p>
            <a:p>
              <a:pPr>
                <a:lnSpc>
                  <a:spcPts val="4620"/>
                </a:lnSpc>
              </a:pPr>
              <a:r>
                <a:rPr lang="en-US" sz="3300">
                  <a:solidFill>
                    <a:srgbClr val="FFFFFF"/>
                  </a:solidFill>
                  <a:latin typeface="Muli Regular Bold"/>
                </a:rPr>
                <a:t>       a. Thư viện: Đối với cấu trúc chương trình UDP cần import java.io.* ; import java.net.*; java.util.Scanner: cho phép nhập và nhận giá trị từ màn hình console.</a:t>
              </a:r>
            </a:p>
            <a:p>
              <a:pPr>
                <a:lnSpc>
                  <a:spcPts val="4619"/>
                </a:lnSpc>
              </a:pPr>
              <a:endParaRPr lang="en-US" sz="3300">
                <a:solidFill>
                  <a:srgbClr val="FFFFFF"/>
                </a:solidFill>
                <a:latin typeface="Muli Regular Bold"/>
              </a:endParaRPr>
            </a:p>
          </p:txBody>
        </p:sp>
      </p:grpSp>
      <p:pic>
        <p:nvPicPr>
          <p:cNvPr id="6" name="Picture 6"/>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61607">
            <a:off x="11954397" y="-2553082"/>
            <a:ext cx="7202852" cy="71635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93" t="86" b="1136"/>
          <a:stretch>
            <a:fillRect/>
          </a:stretch>
        </p:blipFill>
        <p:spPr>
          <a:xfrm>
            <a:off x="1028700" y="514350"/>
            <a:ext cx="14434968" cy="9258300"/>
          </a:xfrm>
          <a:prstGeom prst="rect">
            <a:avLst/>
          </a:prstGeom>
        </p:spPr>
      </p:pic>
      <p:sp>
        <p:nvSpPr>
          <p:cNvPr id="3" name="TextBox 3"/>
          <p:cNvSpPr txBox="1"/>
          <p:nvPr/>
        </p:nvSpPr>
        <p:spPr>
          <a:xfrm>
            <a:off x="225980" y="28575"/>
            <a:ext cx="3730228" cy="485775"/>
          </a:xfrm>
          <a:prstGeom prst="rect">
            <a:avLst/>
          </a:prstGeom>
        </p:spPr>
        <p:txBody>
          <a:bodyPr lIns="0" tIns="0" rIns="0" bIns="0" rtlCol="0" anchor="t">
            <a:spAutoFit/>
          </a:bodyPr>
          <a:lstStyle/>
          <a:p>
            <a:pPr algn="ctr">
              <a:lnSpc>
                <a:spcPts val="3840"/>
              </a:lnSpc>
              <a:spcBef>
                <a:spcPct val="0"/>
              </a:spcBef>
            </a:pPr>
            <a:r>
              <a:rPr lang="en-US" sz="3200">
                <a:solidFill>
                  <a:srgbClr val="FFFFFF"/>
                </a:solidFill>
                <a:latin typeface="Oswald"/>
              </a:rPr>
              <a:t>b. File UDPFileServer.java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 r="2318" b="690"/>
          <a:stretch>
            <a:fillRect/>
          </a:stretch>
        </p:blipFill>
        <p:spPr>
          <a:xfrm>
            <a:off x="1329489" y="1028700"/>
            <a:ext cx="14340790" cy="8918475"/>
          </a:xfrm>
          <a:prstGeom prst="rect">
            <a:avLst/>
          </a:prstGeom>
        </p:spPr>
      </p:pic>
      <p:sp>
        <p:nvSpPr>
          <p:cNvPr id="3" name="TextBox 3"/>
          <p:cNvSpPr txBox="1"/>
          <p:nvPr/>
        </p:nvSpPr>
        <p:spPr>
          <a:xfrm>
            <a:off x="794742" y="190500"/>
            <a:ext cx="4770239" cy="628650"/>
          </a:xfrm>
          <a:prstGeom prst="rect">
            <a:avLst/>
          </a:prstGeom>
        </p:spPr>
        <p:txBody>
          <a:bodyPr lIns="0" tIns="0" rIns="0" bIns="0" rtlCol="0" anchor="t">
            <a:spAutoFit/>
          </a:bodyPr>
          <a:lstStyle/>
          <a:p>
            <a:pPr algn="ctr">
              <a:lnSpc>
                <a:spcPts val="5040"/>
              </a:lnSpc>
              <a:spcBef>
                <a:spcPct val="0"/>
              </a:spcBef>
            </a:pPr>
            <a:r>
              <a:rPr lang="en-US" sz="4200">
                <a:solidFill>
                  <a:srgbClr val="FFFFFF"/>
                </a:solidFill>
                <a:latin typeface="Oswald"/>
              </a:rPr>
              <a:t>c. File UDPFileClient.java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2B2F"/>
        </a:solidFill>
        <a:effectLst/>
      </p:bgPr>
    </p:bg>
    <p:spTree>
      <p:nvGrpSpPr>
        <p:cNvPr id="1" name=""/>
        <p:cNvGrpSpPr/>
        <p:nvPr/>
      </p:nvGrpSpPr>
      <p:grpSpPr>
        <a:xfrm>
          <a:off x="0" y="0"/>
          <a:ext cx="0" cy="0"/>
          <a:chOff x="0" y="0"/>
          <a:chExt cx="0" cy="0"/>
        </a:xfrm>
      </p:grpSpPr>
      <p:grpSp>
        <p:nvGrpSpPr>
          <p:cNvPr id="2" name="Group 2"/>
          <p:cNvGrpSpPr/>
          <p:nvPr/>
        </p:nvGrpSpPr>
        <p:grpSpPr>
          <a:xfrm>
            <a:off x="2051307" y="777657"/>
            <a:ext cx="13796797" cy="7137255"/>
            <a:chOff x="0" y="0"/>
            <a:chExt cx="18395729" cy="9516340"/>
          </a:xfrm>
        </p:grpSpPr>
        <p:sp>
          <p:nvSpPr>
            <p:cNvPr id="3" name="TextBox 3"/>
            <p:cNvSpPr txBox="1"/>
            <p:nvPr/>
          </p:nvSpPr>
          <p:spPr>
            <a:xfrm>
              <a:off x="0" y="-11926"/>
              <a:ext cx="18395729" cy="1734238"/>
            </a:xfrm>
            <a:prstGeom prst="rect">
              <a:avLst/>
            </a:prstGeom>
          </p:spPr>
          <p:txBody>
            <a:bodyPr lIns="0" tIns="0" rIns="0" bIns="0" rtlCol="0" anchor="t">
              <a:spAutoFit/>
            </a:bodyPr>
            <a:lstStyle/>
            <a:p>
              <a:pPr>
                <a:lnSpc>
                  <a:spcPts val="10282"/>
                </a:lnSpc>
              </a:pPr>
              <a:r>
                <a:rPr lang="en-US" sz="8569">
                  <a:solidFill>
                    <a:srgbClr val="FF7C64"/>
                  </a:solidFill>
                  <a:latin typeface="Oswald"/>
                </a:rPr>
                <a:t>Thành viên </a:t>
              </a:r>
            </a:p>
          </p:txBody>
        </p:sp>
        <p:sp>
          <p:nvSpPr>
            <p:cNvPr id="4" name="TextBox 4"/>
            <p:cNvSpPr txBox="1"/>
            <p:nvPr/>
          </p:nvSpPr>
          <p:spPr>
            <a:xfrm>
              <a:off x="0" y="3507977"/>
              <a:ext cx="18395729" cy="6022525"/>
            </a:xfrm>
            <a:prstGeom prst="rect">
              <a:avLst/>
            </a:prstGeom>
          </p:spPr>
          <p:txBody>
            <a:bodyPr lIns="0" tIns="0" rIns="0" bIns="0" rtlCol="0" anchor="t">
              <a:spAutoFit/>
            </a:bodyPr>
            <a:lstStyle/>
            <a:p>
              <a:pPr>
                <a:lnSpc>
                  <a:spcPts val="4958"/>
                </a:lnSpc>
              </a:pPr>
              <a:endParaRPr/>
            </a:p>
            <a:p>
              <a:pPr marL="810987" lvl="1" indent="-405493">
                <a:lnSpc>
                  <a:spcPts val="6611"/>
                </a:lnSpc>
                <a:buFont typeface="Arial"/>
                <a:buChar char="•"/>
              </a:pPr>
              <a:r>
                <a:rPr lang="en-US" sz="3756">
                  <a:solidFill>
                    <a:srgbClr val="FFFFFF"/>
                  </a:solidFill>
                  <a:latin typeface="Muli Regular"/>
                </a:rPr>
                <a:t>Nguyễn Xuân Dinh             - 20010889</a:t>
              </a:r>
            </a:p>
            <a:p>
              <a:pPr marL="810987" lvl="1" indent="-405493">
                <a:lnSpc>
                  <a:spcPts val="6611"/>
                </a:lnSpc>
                <a:buFont typeface="Arial"/>
                <a:buChar char="•"/>
              </a:pPr>
              <a:r>
                <a:rPr lang="en-US" sz="3756">
                  <a:solidFill>
                    <a:srgbClr val="FFFFFF"/>
                  </a:solidFill>
                  <a:latin typeface="Muli Regular"/>
                </a:rPr>
                <a:t>Bùi Khánh Huyền                - 20010903</a:t>
              </a:r>
            </a:p>
            <a:p>
              <a:pPr marL="810987" lvl="1" indent="-405493">
                <a:lnSpc>
                  <a:spcPts val="6611"/>
                </a:lnSpc>
                <a:buFont typeface="Arial"/>
                <a:buChar char="•"/>
              </a:pPr>
              <a:r>
                <a:rPr lang="en-US" sz="3756">
                  <a:solidFill>
                    <a:srgbClr val="FFFFFF"/>
                  </a:solidFill>
                  <a:latin typeface="Muli Regular"/>
                </a:rPr>
                <a:t>Phạm Đình Khôi                  - 20010870</a:t>
              </a:r>
            </a:p>
            <a:p>
              <a:pPr marL="810987" lvl="1" indent="-405493">
                <a:lnSpc>
                  <a:spcPts val="6611"/>
                </a:lnSpc>
                <a:buFont typeface="Arial"/>
                <a:buChar char="•"/>
              </a:pPr>
              <a:r>
                <a:rPr lang="en-US" sz="3756">
                  <a:solidFill>
                    <a:srgbClr val="FFFFFF"/>
                  </a:solidFill>
                  <a:latin typeface="Muli Extra Light Bold"/>
                </a:rPr>
                <a:t>Nguyễn Thị Phương Hậu    - 20010954</a:t>
              </a:r>
            </a:p>
            <a:p>
              <a:pPr>
                <a:lnSpc>
                  <a:spcPts val="4958"/>
                </a:lnSpc>
              </a:pPr>
              <a:endParaRPr lang="en-US" sz="3756">
                <a:solidFill>
                  <a:srgbClr val="FFFFFF"/>
                </a:solidFill>
                <a:latin typeface="Muli Extra Light Bold"/>
              </a:endParaRPr>
            </a:p>
          </p:txBody>
        </p:sp>
      </p:grpSp>
      <p:pic>
        <p:nvPicPr>
          <p:cNvPr id="5" name="Picture 5"/>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57269" y="2153083"/>
            <a:ext cx="6402031" cy="63671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27" r="9154" b="2062"/>
          <a:stretch>
            <a:fillRect/>
          </a:stretch>
        </p:blipFill>
        <p:spPr>
          <a:xfrm>
            <a:off x="2340963" y="1530138"/>
            <a:ext cx="13064652" cy="7347040"/>
          </a:xfrm>
          <a:prstGeom prst="rect">
            <a:avLst/>
          </a:prstGeom>
        </p:spPr>
      </p:pic>
      <p:sp>
        <p:nvSpPr>
          <p:cNvPr id="3" name="TextBox 3"/>
          <p:cNvSpPr txBox="1"/>
          <p:nvPr/>
        </p:nvSpPr>
        <p:spPr>
          <a:xfrm>
            <a:off x="426988" y="180975"/>
            <a:ext cx="5127427" cy="723900"/>
          </a:xfrm>
          <a:prstGeom prst="rect">
            <a:avLst/>
          </a:prstGeom>
        </p:spPr>
        <p:txBody>
          <a:bodyPr lIns="0" tIns="0" rIns="0" bIns="0" rtlCol="0" anchor="t">
            <a:spAutoFit/>
          </a:bodyPr>
          <a:lstStyle/>
          <a:p>
            <a:pPr algn="ctr">
              <a:lnSpc>
                <a:spcPts val="5759"/>
              </a:lnSpc>
              <a:spcBef>
                <a:spcPct val="0"/>
              </a:spcBef>
            </a:pPr>
            <a:r>
              <a:rPr lang="en-US" sz="4800">
                <a:solidFill>
                  <a:srgbClr val="FFFFFF"/>
                </a:solidFill>
                <a:latin typeface="Oswald"/>
              </a:rPr>
              <a:t>d. Kết quả chương trình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95" r="8348"/>
          <a:stretch>
            <a:fillRect/>
          </a:stretch>
        </p:blipFill>
        <p:spPr>
          <a:xfrm>
            <a:off x="1028700" y="3816293"/>
            <a:ext cx="16044983" cy="3857571"/>
          </a:xfrm>
          <a:prstGeom prst="rect">
            <a:avLst/>
          </a:prstGeom>
        </p:spPr>
      </p:pic>
      <p:sp>
        <p:nvSpPr>
          <p:cNvPr id="3" name="TextBox 3"/>
          <p:cNvSpPr txBox="1"/>
          <p:nvPr/>
        </p:nvSpPr>
        <p:spPr>
          <a:xfrm>
            <a:off x="186489" y="199524"/>
            <a:ext cx="18101511" cy="2962275"/>
          </a:xfrm>
          <a:prstGeom prst="rect">
            <a:avLst/>
          </a:prstGeom>
        </p:spPr>
        <p:txBody>
          <a:bodyPr lIns="0" tIns="0" rIns="0" bIns="0" rtlCol="0" anchor="t">
            <a:spAutoFit/>
          </a:bodyPr>
          <a:lstStyle/>
          <a:p>
            <a:pPr>
              <a:lnSpc>
                <a:spcPts val="8279"/>
              </a:lnSpc>
              <a:spcBef>
                <a:spcPct val="0"/>
              </a:spcBef>
            </a:pPr>
            <a:r>
              <a:rPr lang="en-US" sz="6899">
                <a:solidFill>
                  <a:srgbClr val="FF7C64"/>
                </a:solidFill>
                <a:latin typeface="Oswald"/>
              </a:rPr>
              <a:t>Chương trình chat</a:t>
            </a:r>
          </a:p>
          <a:p>
            <a:pPr>
              <a:lnSpc>
                <a:spcPts val="5040"/>
              </a:lnSpc>
              <a:spcBef>
                <a:spcPct val="0"/>
              </a:spcBef>
            </a:pPr>
            <a:r>
              <a:rPr lang="en-US" sz="4200">
                <a:solidFill>
                  <a:srgbClr val="FFFFFF"/>
                </a:solidFill>
                <a:latin typeface="Oswald"/>
              </a:rPr>
              <a:t>        </a:t>
            </a:r>
            <a:r>
              <a:rPr lang="en-US" sz="4200">
                <a:solidFill>
                  <a:srgbClr val="FFFFFF"/>
                </a:solidFill>
                <a:latin typeface="Muli Regular"/>
              </a:rPr>
              <a:t>a. Thư viện: Đối với cấu trúc chương trình UDP cần import java.io.* ; import java.net.*; java.util.Scanner: cho phép nhập và nhận giá trị từ màn hình console.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31" t="1693" r="531"/>
          <a:stretch>
            <a:fillRect/>
          </a:stretch>
        </p:blipFill>
        <p:spPr>
          <a:xfrm>
            <a:off x="1028700" y="1028700"/>
            <a:ext cx="15384560" cy="8456974"/>
          </a:xfrm>
          <a:prstGeom prst="rect">
            <a:avLst/>
          </a:prstGeom>
        </p:spPr>
      </p:pic>
      <p:sp>
        <p:nvSpPr>
          <p:cNvPr id="3" name="TextBox 3"/>
          <p:cNvSpPr txBox="1"/>
          <p:nvPr/>
        </p:nvSpPr>
        <p:spPr>
          <a:xfrm>
            <a:off x="832568" y="0"/>
            <a:ext cx="5854601" cy="723900"/>
          </a:xfrm>
          <a:prstGeom prst="rect">
            <a:avLst/>
          </a:prstGeom>
        </p:spPr>
        <p:txBody>
          <a:bodyPr lIns="0" tIns="0" rIns="0" bIns="0" rtlCol="0" anchor="t">
            <a:spAutoFit/>
          </a:bodyPr>
          <a:lstStyle/>
          <a:p>
            <a:pPr algn="ctr">
              <a:lnSpc>
                <a:spcPts val="5760"/>
              </a:lnSpc>
              <a:spcBef>
                <a:spcPct val="0"/>
              </a:spcBef>
            </a:pPr>
            <a:r>
              <a:rPr lang="en-US" sz="4800">
                <a:solidFill>
                  <a:srgbClr val="FFFFFF"/>
                </a:solidFill>
                <a:latin typeface="Oswald"/>
              </a:rPr>
              <a:t>b. File UDPChatServer.java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04984" y="1869707"/>
            <a:ext cx="10952169" cy="10399029"/>
          </a:xfrm>
          <a:prstGeom prst="rect">
            <a:avLst/>
          </a:prstGeom>
        </p:spPr>
      </p:pic>
      <p:pic>
        <p:nvPicPr>
          <p:cNvPr id="3" name="Picture 3"/>
          <p:cNvPicPr>
            <a:picLocks noChangeAspect="1"/>
          </p:cNvPicPr>
          <p:nvPr/>
        </p:nvPicPr>
        <p:blipFill>
          <a:blip r:embed="rId4"/>
          <a:srcRect t="2581" r="1116" b="1183"/>
          <a:stretch>
            <a:fillRect/>
          </a:stretch>
        </p:blipFill>
        <p:spPr>
          <a:xfrm>
            <a:off x="1638909" y="1269332"/>
            <a:ext cx="14401283" cy="8688202"/>
          </a:xfrm>
          <a:prstGeom prst="rect">
            <a:avLst/>
          </a:prstGeom>
        </p:spPr>
      </p:pic>
      <p:sp>
        <p:nvSpPr>
          <p:cNvPr id="4" name="TextBox 4"/>
          <p:cNvSpPr txBox="1"/>
          <p:nvPr/>
        </p:nvSpPr>
        <p:spPr>
          <a:xfrm>
            <a:off x="278849" y="180975"/>
            <a:ext cx="6661249" cy="847725"/>
          </a:xfrm>
          <a:prstGeom prst="rect">
            <a:avLst/>
          </a:prstGeom>
        </p:spPr>
        <p:txBody>
          <a:bodyPr lIns="0" tIns="0" rIns="0" bIns="0" rtlCol="0" anchor="t">
            <a:spAutoFit/>
          </a:bodyPr>
          <a:lstStyle/>
          <a:p>
            <a:pPr algn="ctr">
              <a:lnSpc>
                <a:spcPts val="6720"/>
              </a:lnSpc>
              <a:spcBef>
                <a:spcPct val="0"/>
              </a:spcBef>
            </a:pPr>
            <a:r>
              <a:rPr lang="en-US" sz="5600">
                <a:solidFill>
                  <a:srgbClr val="FFFFFF"/>
                </a:solidFill>
                <a:latin typeface="Oswald"/>
              </a:rPr>
              <a:t>c. File UDPChatClient.java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2B2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958" r="3581" b="555"/>
          <a:stretch>
            <a:fillRect/>
          </a:stretch>
        </p:blipFill>
        <p:spPr>
          <a:xfrm>
            <a:off x="1028700" y="1028700"/>
            <a:ext cx="16230600" cy="8229600"/>
          </a:xfrm>
          <a:prstGeom prst="rect">
            <a:avLst/>
          </a:prstGeom>
        </p:spPr>
      </p:pic>
      <p:sp>
        <p:nvSpPr>
          <p:cNvPr id="3" name="TextBox 3"/>
          <p:cNvSpPr txBox="1"/>
          <p:nvPr/>
        </p:nvSpPr>
        <p:spPr>
          <a:xfrm>
            <a:off x="1028700" y="180975"/>
            <a:ext cx="5981402" cy="847725"/>
          </a:xfrm>
          <a:prstGeom prst="rect">
            <a:avLst/>
          </a:prstGeom>
        </p:spPr>
        <p:txBody>
          <a:bodyPr lIns="0" tIns="0" rIns="0" bIns="0" rtlCol="0" anchor="t">
            <a:spAutoFit/>
          </a:bodyPr>
          <a:lstStyle/>
          <a:p>
            <a:pPr algn="ctr">
              <a:lnSpc>
                <a:spcPts val="6720"/>
              </a:lnSpc>
              <a:spcBef>
                <a:spcPct val="0"/>
              </a:spcBef>
            </a:pPr>
            <a:r>
              <a:rPr lang="en-US" sz="5600">
                <a:solidFill>
                  <a:srgbClr val="FFFFFF"/>
                </a:solidFill>
                <a:latin typeface="Oswald"/>
              </a:rPr>
              <a:t>d. Kết quả chương trình</a:t>
            </a:r>
          </a:p>
        </p:txBody>
      </p:sp>
      <p:pic>
        <p:nvPicPr>
          <p:cNvPr id="4" name="Picture 4"/>
          <p:cNvPicPr>
            <a:picLocks noChangeAspect="1"/>
          </p:cNvPicPr>
          <p:nvPr/>
        </p:nvPicPr>
        <p:blipFill>
          <a:blip r:embed="rId3">
            <a:alphaModFix amt="3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335831" y="1241524"/>
            <a:ext cx="10952169" cy="103990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TextBox 2"/>
          <p:cNvSpPr txBox="1"/>
          <p:nvPr/>
        </p:nvSpPr>
        <p:spPr>
          <a:xfrm>
            <a:off x="391026" y="217213"/>
            <a:ext cx="16044997" cy="8286571"/>
          </a:xfrm>
          <a:prstGeom prst="rect">
            <a:avLst/>
          </a:prstGeom>
        </p:spPr>
        <p:txBody>
          <a:bodyPr lIns="0" tIns="0" rIns="0" bIns="0" rtlCol="0" anchor="t">
            <a:spAutoFit/>
          </a:bodyPr>
          <a:lstStyle/>
          <a:p>
            <a:pPr>
              <a:lnSpc>
                <a:spcPts val="8678"/>
              </a:lnSpc>
            </a:pPr>
            <a:r>
              <a:rPr lang="en-US" sz="6198">
                <a:solidFill>
                  <a:srgbClr val="FF7C64"/>
                </a:solidFill>
                <a:latin typeface="Oswald"/>
              </a:rPr>
              <a:t>Phần3: Kết Luận</a:t>
            </a:r>
          </a:p>
          <a:p>
            <a:pPr>
              <a:lnSpc>
                <a:spcPts val="6117"/>
              </a:lnSpc>
            </a:pPr>
            <a:r>
              <a:rPr lang="en-US" sz="4369">
                <a:solidFill>
                  <a:srgbClr val="FFFFFF"/>
                </a:solidFill>
                <a:latin typeface="Arimo"/>
              </a:rPr>
              <a:t>1. Kết quả đạt được:</a:t>
            </a:r>
          </a:p>
          <a:p>
            <a:pPr>
              <a:lnSpc>
                <a:spcPts val="5241"/>
              </a:lnSpc>
            </a:pPr>
            <a:r>
              <a:rPr lang="en-US" sz="3743">
                <a:solidFill>
                  <a:srgbClr val="FFFFFF"/>
                </a:solidFill>
                <a:latin typeface="Oswald"/>
              </a:rPr>
              <a:t>      </a:t>
            </a:r>
            <a:r>
              <a:rPr lang="en-US" sz="3743">
                <a:solidFill>
                  <a:srgbClr val="FFFFFF"/>
                </a:solidFill>
                <a:latin typeface="Arimo"/>
              </a:rPr>
              <a:t>Trong thời gian thực hiện dự án, nhóm chúng em đã có những kết quả đạt được như sau:</a:t>
            </a:r>
          </a:p>
          <a:p>
            <a:pPr marL="808245" lvl="1" indent="-404123">
              <a:lnSpc>
                <a:spcPts val="5241"/>
              </a:lnSpc>
              <a:buFont typeface="Arial"/>
              <a:buChar char="•"/>
            </a:pPr>
            <a:r>
              <a:rPr lang="en-US" sz="3743">
                <a:solidFill>
                  <a:srgbClr val="FFFFFF"/>
                </a:solidFill>
                <a:latin typeface="Arimo"/>
              </a:rPr>
              <a:t>Cài đặt thành công chương trình, chương trình chạy tốt.</a:t>
            </a:r>
          </a:p>
          <a:p>
            <a:pPr marL="808245" lvl="1" indent="-404123">
              <a:lnSpc>
                <a:spcPts val="5241"/>
              </a:lnSpc>
              <a:buFont typeface="Arial"/>
              <a:buChar char="•"/>
            </a:pPr>
            <a:r>
              <a:rPr lang="en-US" sz="3743">
                <a:solidFill>
                  <a:srgbClr val="FFFFFF"/>
                </a:solidFill>
                <a:latin typeface="Arimo"/>
              </a:rPr>
              <a:t>Rèn luyện kĩ năng làm việc nhóm, biết cách phân chia công việc nhóm hợp lý để mọi người phát huy được điểm mạnh của mình. </a:t>
            </a:r>
          </a:p>
          <a:p>
            <a:pPr marL="808245" lvl="1" indent="-404123">
              <a:lnSpc>
                <a:spcPts val="5241"/>
              </a:lnSpc>
              <a:buFont typeface="Arial"/>
              <a:buChar char="•"/>
            </a:pPr>
            <a:r>
              <a:rPr lang="en-US" sz="3743">
                <a:solidFill>
                  <a:srgbClr val="FFFFFF"/>
                </a:solidFill>
                <a:latin typeface="Arimo"/>
              </a:rPr>
              <a:t>Học tập và củng cố thêm các kiến thức về lập trình mạng, cách làm việc của UDP trong Java cũng như cơ chế hoạt động của UDP.</a:t>
            </a:r>
          </a:p>
          <a:p>
            <a:pPr>
              <a:lnSpc>
                <a:spcPts val="5241"/>
              </a:lnSpc>
            </a:pPr>
            <a:r>
              <a:rPr lang="en-US" sz="3743">
                <a:solidFill>
                  <a:srgbClr val="FFFFFF"/>
                </a:solidFill>
                <a:latin typeface="Arimo"/>
              </a:rPr>
              <a:t>2. Ưu điểm:</a:t>
            </a:r>
          </a:p>
          <a:p>
            <a:pPr marL="808245" lvl="1" indent="-404123">
              <a:lnSpc>
                <a:spcPts val="5241"/>
              </a:lnSpc>
              <a:buFont typeface="Arial"/>
              <a:buChar char="•"/>
            </a:pPr>
            <a:r>
              <a:rPr lang="en-US" sz="3743">
                <a:solidFill>
                  <a:srgbClr val="FFFFFF"/>
                </a:solidFill>
                <a:latin typeface="Arimo"/>
              </a:rPr>
              <a:t>Chương trình mô tả khá sát các yêu cầu của đề tài.</a:t>
            </a:r>
          </a:p>
          <a:p>
            <a:pPr marL="808245" lvl="1" indent="-404123">
              <a:lnSpc>
                <a:spcPts val="5241"/>
              </a:lnSpc>
              <a:buFont typeface="Arial"/>
              <a:buChar char="•"/>
            </a:pPr>
            <a:r>
              <a:rPr lang="en-US" sz="3743">
                <a:solidFill>
                  <a:srgbClr val="FFFFFF"/>
                </a:solidFill>
                <a:latin typeface="Arimo"/>
              </a:rPr>
              <a:t>Về cơ bản, chương trình thực hiện được các chức năng là chat và truyền file.</a:t>
            </a:r>
          </a:p>
          <a:p>
            <a:pPr>
              <a:lnSpc>
                <a:spcPts val="3941"/>
              </a:lnSpc>
            </a:pPr>
            <a:endParaRPr lang="en-US" sz="3743">
              <a:solidFill>
                <a:srgbClr val="FFFFFF"/>
              </a:solidFill>
              <a:latin typeface="Arimo"/>
            </a:endParaRPr>
          </a:p>
        </p:txBody>
      </p:sp>
      <p:pic>
        <p:nvPicPr>
          <p:cNvPr id="3" name="Picture 3"/>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61607">
            <a:off x="13657874" y="-4959564"/>
            <a:ext cx="7202852" cy="7163563"/>
          </a:xfrm>
          <a:prstGeom prst="rect">
            <a:avLst/>
          </a:prstGeom>
        </p:spPr>
      </p:pic>
      <p:pic>
        <p:nvPicPr>
          <p:cNvPr id="4" name="Picture 4"/>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61607">
            <a:off x="-4799577" y="7045791"/>
            <a:ext cx="7202852" cy="716356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41767"/>
            <a:ext cx="16230600" cy="8296910"/>
          </a:xfrm>
          <a:prstGeom prst="rect">
            <a:avLst/>
          </a:prstGeom>
        </p:spPr>
        <p:txBody>
          <a:bodyPr lIns="0" tIns="0" rIns="0" bIns="0" rtlCol="0" anchor="t">
            <a:spAutoFit/>
          </a:bodyPr>
          <a:lstStyle/>
          <a:p>
            <a:pPr>
              <a:lnSpc>
                <a:spcPts val="7840"/>
              </a:lnSpc>
            </a:pPr>
            <a:r>
              <a:rPr lang="en-US" sz="5600">
                <a:solidFill>
                  <a:srgbClr val="FF7C64"/>
                </a:solidFill>
                <a:latin typeface="Oswald"/>
              </a:rPr>
              <a:t>3. Nhược điểm</a:t>
            </a:r>
          </a:p>
          <a:p>
            <a:pPr marL="734055" lvl="1" indent="-367027">
              <a:lnSpc>
                <a:spcPts val="4759"/>
              </a:lnSpc>
              <a:buFont typeface="Arial"/>
              <a:buChar char="•"/>
            </a:pPr>
            <a:r>
              <a:rPr lang="en-US" sz="3399">
                <a:solidFill>
                  <a:srgbClr val="102B30"/>
                </a:solidFill>
                <a:latin typeface="Muli Regular"/>
              </a:rPr>
              <a:t>Chưa xây dựng được mô hình ứng dụng cụ thể kết hợp cả 2 chức năng chat và truyền file, chỉ biên dịch và thực thi cho mỗi chức năng trên cmd.</a:t>
            </a:r>
          </a:p>
          <a:p>
            <a:pPr marL="734055" lvl="1" indent="-367027">
              <a:lnSpc>
                <a:spcPts val="4759"/>
              </a:lnSpc>
              <a:buFont typeface="Arial"/>
              <a:buChar char="•"/>
            </a:pPr>
            <a:r>
              <a:rPr lang="en-US" sz="3399">
                <a:solidFill>
                  <a:srgbClr val="102B30"/>
                </a:solidFill>
                <a:latin typeface="Muli Regular"/>
              </a:rPr>
              <a:t>Chương trình truyền file chưa thực hiện được một số chức năng có thể triển khai được như truyền các file có dung lượng lớn. Chương trình chat mới chỉ xây dựng cho phép chat giữa 2 người.</a:t>
            </a:r>
          </a:p>
          <a:p>
            <a:pPr marL="734055" lvl="1" indent="-367027">
              <a:lnSpc>
                <a:spcPts val="4759"/>
              </a:lnSpc>
              <a:buFont typeface="Arial"/>
              <a:buChar char="•"/>
            </a:pPr>
            <a:r>
              <a:rPr lang="en-US" sz="3399">
                <a:solidFill>
                  <a:srgbClr val="102B30"/>
                </a:solidFill>
                <a:latin typeface="Muli Regular"/>
              </a:rPr>
              <a:t>Việc thử nghiệm chỉ mới dừng lại trên máy cục bộ (Sử dụng địa chỉ localhost) vì Server và Client cùng chạy trên một máy.</a:t>
            </a:r>
          </a:p>
          <a:p>
            <a:pPr>
              <a:lnSpc>
                <a:spcPts val="7840"/>
              </a:lnSpc>
            </a:pPr>
            <a:r>
              <a:rPr lang="en-US" sz="5600">
                <a:solidFill>
                  <a:srgbClr val="FF7C64"/>
                </a:solidFill>
                <a:latin typeface="Oswald"/>
              </a:rPr>
              <a:t>4. Hướng phát triển</a:t>
            </a:r>
          </a:p>
          <a:p>
            <a:pPr marL="734055" lvl="1" indent="-367027">
              <a:lnSpc>
                <a:spcPts val="4759"/>
              </a:lnSpc>
              <a:buFont typeface="Arial"/>
              <a:buChar char="•"/>
            </a:pPr>
            <a:r>
              <a:rPr lang="en-US" sz="3399">
                <a:solidFill>
                  <a:srgbClr val="102B30"/>
                </a:solidFill>
                <a:latin typeface="Muli Regular"/>
              </a:rPr>
              <a:t>Nghiên cứu và xây dựng một app cụ thể kết hợp truyền file và chat cho phép người dùng truyền những file lớn và cho phép chat giữa nhiều người với nhau.</a:t>
            </a:r>
          </a:p>
          <a:p>
            <a:pPr>
              <a:lnSpc>
                <a:spcPts val="3639"/>
              </a:lnSpc>
            </a:pPr>
            <a:endParaRPr lang="en-US" sz="3399">
              <a:solidFill>
                <a:srgbClr val="102B30"/>
              </a:solidFill>
              <a:latin typeface="Muli Regular"/>
            </a:endParaRPr>
          </a:p>
          <a:p>
            <a:pPr>
              <a:lnSpc>
                <a:spcPts val="3639"/>
              </a:lnSpc>
            </a:pPr>
            <a:endParaRPr lang="en-US" sz="3399">
              <a:solidFill>
                <a:srgbClr val="102B30"/>
              </a:solidFill>
              <a:latin typeface="Muli Regular"/>
            </a:endParaRPr>
          </a:p>
        </p:txBody>
      </p:sp>
      <p:pic>
        <p:nvPicPr>
          <p:cNvPr id="3" name="Picture 3"/>
          <p:cNvPicPr>
            <a:picLocks noChangeAspect="1"/>
          </p:cNvPicPr>
          <p:nvPr/>
        </p:nvPicPr>
        <p:blipFill>
          <a:blip r:embed="rId2">
            <a:alphaModFix amt="3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35831" y="-112029"/>
            <a:ext cx="10952169" cy="1039902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TextBox 2"/>
          <p:cNvSpPr txBox="1"/>
          <p:nvPr/>
        </p:nvSpPr>
        <p:spPr>
          <a:xfrm>
            <a:off x="4543637" y="2764441"/>
            <a:ext cx="9828101" cy="3126635"/>
          </a:xfrm>
          <a:prstGeom prst="rect">
            <a:avLst/>
          </a:prstGeom>
        </p:spPr>
        <p:txBody>
          <a:bodyPr lIns="0" tIns="0" rIns="0" bIns="0" rtlCol="0" anchor="t">
            <a:spAutoFit/>
          </a:bodyPr>
          <a:lstStyle/>
          <a:p>
            <a:pPr>
              <a:lnSpc>
                <a:spcPts val="22965"/>
              </a:lnSpc>
            </a:pPr>
            <a:r>
              <a:rPr lang="en-US" sz="16404">
                <a:solidFill>
                  <a:srgbClr val="FFFFFF"/>
                </a:solidFill>
                <a:latin typeface="Alegreya Sans SC Bold"/>
              </a:rPr>
              <a:t>Thank you </a:t>
            </a:r>
          </a:p>
        </p:txBody>
      </p:sp>
      <p:pic>
        <p:nvPicPr>
          <p:cNvPr id="3" name="Picture 3"/>
          <p:cNvPicPr>
            <a:picLocks noChangeAspect="1"/>
          </p:cNvPicPr>
          <p:nvPr/>
        </p:nvPicPr>
        <p:blipFill>
          <a:blip r:embed="rId2">
            <a:alphaModFix amt="3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76084" y="4207628"/>
            <a:ext cx="10952169" cy="10399029"/>
          </a:xfrm>
          <a:prstGeom prst="rect">
            <a:avLst/>
          </a:prstGeom>
        </p:spPr>
      </p:pic>
      <p:pic>
        <p:nvPicPr>
          <p:cNvPr id="4" name="Picture 4"/>
          <p:cNvPicPr>
            <a:picLocks noChangeAspect="1"/>
          </p:cNvPicPr>
          <p:nvPr/>
        </p:nvPicPr>
        <p:blipFill>
          <a:blip r:embed="rId4">
            <a:alphaModFix amt="2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46665">
            <a:off x="-2204150" y="4309587"/>
            <a:ext cx="7202852" cy="7163563"/>
          </a:xfrm>
          <a:prstGeom prst="rect">
            <a:avLst/>
          </a:prstGeom>
        </p:spPr>
      </p:pic>
      <p:pic>
        <p:nvPicPr>
          <p:cNvPr id="5" name="Picture 5"/>
          <p:cNvPicPr>
            <a:picLocks noChangeAspect="1"/>
          </p:cNvPicPr>
          <p:nvPr/>
        </p:nvPicPr>
        <p:blipFill>
          <a:blip r:embed="rId4">
            <a:alphaModFix amt="2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46665">
            <a:off x="-2013650" y="4500087"/>
            <a:ext cx="7202852" cy="7163563"/>
          </a:xfrm>
          <a:prstGeom prst="rect">
            <a:avLst/>
          </a:prstGeom>
        </p:spPr>
      </p:pic>
      <p:pic>
        <p:nvPicPr>
          <p:cNvPr id="6" name="Picture 6"/>
          <p:cNvPicPr>
            <a:picLocks noChangeAspect="1"/>
          </p:cNvPicPr>
          <p:nvPr/>
        </p:nvPicPr>
        <p:blipFill>
          <a:blip r:embed="rId6">
            <a:alphaModFix amt="2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346665">
            <a:off x="12945851" y="5311287"/>
            <a:ext cx="7202852" cy="71635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2B2F"/>
        </a:solidFill>
        <a:effectLst/>
      </p:bgPr>
    </p:bg>
    <p:spTree>
      <p:nvGrpSpPr>
        <p:cNvPr id="1" name=""/>
        <p:cNvGrpSpPr/>
        <p:nvPr/>
      </p:nvGrpSpPr>
      <p:grpSpPr>
        <a:xfrm>
          <a:off x="0" y="0"/>
          <a:ext cx="0" cy="0"/>
          <a:chOff x="0" y="0"/>
          <a:chExt cx="0" cy="0"/>
        </a:xfrm>
      </p:grpSpPr>
      <p:grpSp>
        <p:nvGrpSpPr>
          <p:cNvPr id="2" name="Group 2"/>
          <p:cNvGrpSpPr/>
          <p:nvPr/>
        </p:nvGrpSpPr>
        <p:grpSpPr>
          <a:xfrm>
            <a:off x="418276" y="264818"/>
            <a:ext cx="17511606" cy="9757364"/>
            <a:chOff x="0" y="0"/>
            <a:chExt cx="23348808" cy="13009819"/>
          </a:xfrm>
        </p:grpSpPr>
        <p:sp>
          <p:nvSpPr>
            <p:cNvPr id="3" name="TextBox 3"/>
            <p:cNvSpPr txBox="1"/>
            <p:nvPr/>
          </p:nvSpPr>
          <p:spPr>
            <a:xfrm>
              <a:off x="0" y="-3787"/>
              <a:ext cx="23348808" cy="1920675"/>
            </a:xfrm>
            <a:prstGeom prst="rect">
              <a:avLst/>
            </a:prstGeom>
          </p:spPr>
          <p:txBody>
            <a:bodyPr lIns="0" tIns="0" rIns="0" bIns="0" rtlCol="0" anchor="t">
              <a:spAutoFit/>
            </a:bodyPr>
            <a:lstStyle/>
            <a:p>
              <a:pPr>
                <a:lnSpc>
                  <a:spcPts val="11477"/>
                </a:lnSpc>
              </a:pPr>
              <a:r>
                <a:rPr lang="en-US" sz="9564">
                  <a:solidFill>
                    <a:srgbClr val="FF7C64"/>
                  </a:solidFill>
                  <a:latin typeface="Oswald"/>
                </a:rPr>
                <a:t>Chương 1: Mở đầu</a:t>
              </a:r>
            </a:p>
          </p:txBody>
        </p:sp>
        <p:sp>
          <p:nvSpPr>
            <p:cNvPr id="4" name="TextBox 4"/>
            <p:cNvSpPr txBox="1"/>
            <p:nvPr/>
          </p:nvSpPr>
          <p:spPr>
            <a:xfrm>
              <a:off x="0" y="2493744"/>
              <a:ext cx="23348808" cy="791589"/>
            </a:xfrm>
            <a:prstGeom prst="rect">
              <a:avLst/>
            </a:prstGeom>
          </p:spPr>
          <p:txBody>
            <a:bodyPr lIns="0" tIns="0" rIns="0" bIns="0" rtlCol="0" anchor="t">
              <a:spAutoFit/>
            </a:bodyPr>
            <a:lstStyle/>
            <a:p>
              <a:pPr>
                <a:lnSpc>
                  <a:spcPts val="4716"/>
                </a:lnSpc>
              </a:pPr>
              <a:r>
                <a:rPr lang="en-US" sz="3930">
                  <a:solidFill>
                    <a:srgbClr val="FF7C64"/>
                  </a:solidFill>
                  <a:latin typeface="Oswald"/>
                </a:rPr>
                <a:t>Phần 1: giới thiệu đề tài</a:t>
              </a:r>
            </a:p>
          </p:txBody>
        </p:sp>
        <p:sp>
          <p:nvSpPr>
            <p:cNvPr id="5" name="TextBox 5"/>
            <p:cNvSpPr txBox="1"/>
            <p:nvPr/>
          </p:nvSpPr>
          <p:spPr>
            <a:xfrm>
              <a:off x="0" y="3881359"/>
              <a:ext cx="23348808" cy="9144267"/>
            </a:xfrm>
            <a:prstGeom prst="rect">
              <a:avLst/>
            </a:prstGeom>
          </p:spPr>
          <p:txBody>
            <a:bodyPr lIns="0" tIns="0" rIns="0" bIns="0" rtlCol="0" anchor="t">
              <a:spAutoFit/>
            </a:bodyPr>
            <a:lstStyle/>
            <a:p>
              <a:pPr algn="just">
                <a:lnSpc>
                  <a:spcPts val="5534"/>
                </a:lnSpc>
              </a:pPr>
              <a:r>
                <a:rPr lang="en-US" sz="3144">
                  <a:solidFill>
                    <a:srgbClr val="FFFFFF"/>
                  </a:solidFill>
                  <a:latin typeface="Muli Extra Light"/>
                </a:rPr>
                <a:t>         Hiện nay mạng Internet toàn cầu đã phát triển rất mạnh, đáp ứng rất tốt các nhu cầu về thông tin khoa học, giải trí, liên lạc, mua bán, quảng cáo v.v… của con người. Internet đã trở thành một thành phần không thể thiếu với cuộc sống hiện đại. Về bản chất, Internet chẳng qua là một hệ thống mạng, liên kết các máy tính trên toàn thế giới lại theo những chuẩn chung của nó. Với phạm vi nhỏ hơn nhưng cũng rất tương tự, có những mạng khác đó là WAN, LAN.., mỗi mô hình đó đều được ứng dụng rất nhiều tiện ích khác nhau. Vì vậy, ngày hôm nay, nhóm em xin được trình bày đề tài với tên “Lập trình truyền file và chat cho giao thức UDP sử dụng Java”, điều đó giúp chúng em thực hành để có cơ hội hiểu rõ hơn về mạng, về lập trình mạng – một lĩnh vực lập trình rất thú vị này.</a:t>
              </a:r>
            </a:p>
            <a:p>
              <a:pPr algn="just">
                <a:lnSpc>
                  <a:spcPts val="5534"/>
                </a:lnSpc>
              </a:pPr>
              <a:endParaRPr lang="en-US" sz="3144">
                <a:solidFill>
                  <a:srgbClr val="FFFFFF"/>
                </a:solidFill>
                <a:latin typeface="Muli Extra Light"/>
              </a:endParaRPr>
            </a:p>
          </p:txBody>
        </p:sp>
      </p:grpSp>
      <p:pic>
        <p:nvPicPr>
          <p:cNvPr id="6" name="Picture 6"/>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058285" y="4649636"/>
            <a:ext cx="6402031" cy="63671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50452" y="7025735"/>
            <a:ext cx="6558303" cy="6522531"/>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86951" y="-1654652"/>
            <a:ext cx="6558303" cy="6522531"/>
          </a:xfrm>
          <a:prstGeom prst="rect">
            <a:avLst/>
          </a:prstGeom>
        </p:spPr>
      </p:pic>
      <p:pic>
        <p:nvPicPr>
          <p:cNvPr id="4" name="Picture 4"/>
          <p:cNvPicPr>
            <a:picLocks noChangeAspect="1"/>
          </p:cNvPicPr>
          <p:nvPr/>
        </p:nvPicPr>
        <p:blipFill>
          <a:blip r:embed="rId2">
            <a:alphaModFix amt="6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15821" y="-4915917"/>
            <a:ext cx="6558303" cy="6522531"/>
          </a:xfrm>
          <a:prstGeom prst="rect">
            <a:avLst/>
          </a:prstGeom>
        </p:spPr>
      </p:pic>
      <p:grpSp>
        <p:nvGrpSpPr>
          <p:cNvPr id="5" name="Group 5"/>
          <p:cNvGrpSpPr/>
          <p:nvPr/>
        </p:nvGrpSpPr>
        <p:grpSpPr>
          <a:xfrm>
            <a:off x="178525" y="199572"/>
            <a:ext cx="17930949" cy="1658257"/>
            <a:chOff x="0" y="0"/>
            <a:chExt cx="23907932" cy="2211009"/>
          </a:xfrm>
        </p:grpSpPr>
        <p:sp>
          <p:nvSpPr>
            <p:cNvPr id="6" name="TextBox 6"/>
            <p:cNvSpPr txBox="1"/>
            <p:nvPr/>
          </p:nvSpPr>
          <p:spPr>
            <a:xfrm>
              <a:off x="0" y="0"/>
              <a:ext cx="23907932" cy="792033"/>
            </a:xfrm>
            <a:prstGeom prst="rect">
              <a:avLst/>
            </a:prstGeom>
          </p:spPr>
          <p:txBody>
            <a:bodyPr lIns="0" tIns="0" rIns="0" bIns="0" rtlCol="0" anchor="t">
              <a:spAutoFit/>
            </a:bodyPr>
            <a:lstStyle/>
            <a:p>
              <a:pPr>
                <a:lnSpc>
                  <a:spcPts val="4776"/>
                </a:lnSpc>
              </a:pPr>
              <a:r>
                <a:rPr lang="en-US" sz="3980">
                  <a:solidFill>
                    <a:srgbClr val="FF7C64"/>
                  </a:solidFill>
                  <a:latin typeface="Oswald"/>
                </a:rPr>
                <a:t>Phần 2: Tổng quan về lập trình mạng</a:t>
              </a:r>
            </a:p>
          </p:txBody>
        </p:sp>
        <p:sp>
          <p:nvSpPr>
            <p:cNvPr id="7" name="TextBox 7"/>
            <p:cNvSpPr txBox="1"/>
            <p:nvPr/>
          </p:nvSpPr>
          <p:spPr>
            <a:xfrm>
              <a:off x="0" y="1397843"/>
              <a:ext cx="23907932" cy="813166"/>
            </a:xfrm>
            <a:prstGeom prst="rect">
              <a:avLst/>
            </a:prstGeom>
          </p:spPr>
          <p:txBody>
            <a:bodyPr lIns="0" tIns="0" rIns="0" bIns="0" rtlCol="0" anchor="t">
              <a:spAutoFit/>
            </a:bodyPr>
            <a:lstStyle/>
            <a:p>
              <a:pPr>
                <a:lnSpc>
                  <a:spcPts val="5604"/>
                </a:lnSpc>
              </a:pPr>
              <a:endParaRPr/>
            </a:p>
          </p:txBody>
        </p:sp>
      </p:grpSp>
      <p:sp>
        <p:nvSpPr>
          <p:cNvPr id="8" name="TextBox 8"/>
          <p:cNvSpPr txBox="1"/>
          <p:nvPr/>
        </p:nvSpPr>
        <p:spPr>
          <a:xfrm>
            <a:off x="387278" y="868670"/>
            <a:ext cx="17722196" cy="10334484"/>
          </a:xfrm>
          <a:prstGeom prst="rect">
            <a:avLst/>
          </a:prstGeom>
        </p:spPr>
        <p:txBody>
          <a:bodyPr lIns="0" tIns="0" rIns="0" bIns="0" rtlCol="0" anchor="t">
            <a:spAutoFit/>
          </a:bodyPr>
          <a:lstStyle/>
          <a:p>
            <a:pPr algn="just">
              <a:lnSpc>
                <a:spcPts val="5896"/>
              </a:lnSpc>
            </a:pPr>
            <a:r>
              <a:rPr lang="en-US" sz="3350">
                <a:solidFill>
                  <a:srgbClr val="FFFFFF"/>
                </a:solidFill>
                <a:latin typeface="Muli Regular"/>
              </a:rPr>
              <a:t>         Mạng máy tính hay hệ thống mạng (Computer Network hay Network System) là sự kết hợp các máy tính lại với nhau thông qua thiết bị nối kết mạng và phương thức truyền thông (giao thức mạng, môi trường truyền dẫn) theo một cấu trúc nào đó và các máy tính này trao đổi thông tin qua lại với nhau.</a:t>
            </a:r>
          </a:p>
          <a:p>
            <a:pPr algn="just">
              <a:lnSpc>
                <a:spcPts val="5896"/>
              </a:lnSpc>
            </a:pPr>
            <a:r>
              <a:rPr lang="en-US" sz="3350">
                <a:solidFill>
                  <a:srgbClr val="FFFFFF"/>
                </a:solidFill>
                <a:latin typeface="Arimo"/>
              </a:rPr>
              <a:t>- Các mô hình mạng:</a:t>
            </a:r>
          </a:p>
          <a:p>
            <a:pPr algn="just">
              <a:lnSpc>
                <a:spcPts val="5896"/>
              </a:lnSpc>
            </a:pPr>
            <a:r>
              <a:rPr lang="en-US" sz="3350">
                <a:solidFill>
                  <a:srgbClr val="FFFFFF"/>
                </a:solidFill>
                <a:latin typeface="Muli Regular"/>
              </a:rPr>
              <a:t>+ Mô hình mạng sao</a:t>
            </a:r>
          </a:p>
          <a:p>
            <a:pPr algn="just">
              <a:lnSpc>
                <a:spcPts val="5896"/>
              </a:lnSpc>
            </a:pPr>
            <a:r>
              <a:rPr lang="en-US" sz="3350">
                <a:solidFill>
                  <a:srgbClr val="FFFFFF"/>
                </a:solidFill>
                <a:latin typeface="Muli Regular"/>
              </a:rPr>
              <a:t>+ Mạng tuyến tính</a:t>
            </a:r>
          </a:p>
          <a:p>
            <a:pPr algn="just">
              <a:lnSpc>
                <a:spcPts val="5896"/>
              </a:lnSpc>
            </a:pPr>
            <a:r>
              <a:rPr lang="en-US" sz="3350">
                <a:solidFill>
                  <a:srgbClr val="FFFFFF"/>
                </a:solidFill>
                <a:latin typeface="Muli Regular"/>
              </a:rPr>
              <a:t>+ Mạng hình vòng</a:t>
            </a:r>
          </a:p>
          <a:p>
            <a:pPr algn="just">
              <a:lnSpc>
                <a:spcPts val="5896"/>
              </a:lnSpc>
            </a:pPr>
            <a:r>
              <a:rPr lang="en-US" sz="3350">
                <a:solidFill>
                  <a:srgbClr val="FFFFFF"/>
                </a:solidFill>
                <a:latin typeface="Muli Regular"/>
              </a:rPr>
              <a:t>MÔ HÌNH MẠNG OSI: tạm dịch là Mô hình tham chiếu kết nối các hệ thống mở - là một thiết kế dựa vào nguyên lý tầng cấp, lý giải một cách trừu tượng kỹ thuật kết nối truyền thông giữa các máy vi tính và thiết kế giao thức mạng giữa chúng. Mô hình này được phát triển thành một phần trong kế hoạch Kết nối các hệ thống mở </a:t>
            </a:r>
          </a:p>
          <a:p>
            <a:pPr>
              <a:lnSpc>
                <a:spcPts val="5896"/>
              </a:lnSpc>
            </a:pPr>
            <a:endParaRPr lang="en-US" sz="3350">
              <a:solidFill>
                <a:srgbClr val="FFFFFF"/>
              </a:solidFill>
              <a:latin typeface="Muli Regular"/>
            </a:endParaRPr>
          </a:p>
          <a:p>
            <a:pPr>
              <a:lnSpc>
                <a:spcPts val="5896"/>
              </a:lnSpc>
            </a:pPr>
            <a:endParaRPr lang="en-US" sz="3350">
              <a:solidFill>
                <a:srgbClr val="FFFFFF"/>
              </a:solidFill>
              <a:latin typeface="Muli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TextBox 2"/>
          <p:cNvSpPr txBox="1"/>
          <p:nvPr/>
        </p:nvSpPr>
        <p:spPr>
          <a:xfrm>
            <a:off x="371481" y="590550"/>
            <a:ext cx="17545038" cy="876300"/>
          </a:xfrm>
          <a:prstGeom prst="rect">
            <a:avLst/>
          </a:prstGeom>
        </p:spPr>
        <p:txBody>
          <a:bodyPr lIns="0" tIns="0" rIns="0" bIns="0" rtlCol="0" anchor="t">
            <a:spAutoFit/>
          </a:bodyPr>
          <a:lstStyle/>
          <a:p>
            <a:pPr>
              <a:lnSpc>
                <a:spcPts val="6960"/>
              </a:lnSpc>
            </a:pPr>
            <a:r>
              <a:rPr lang="en-US" sz="5800">
                <a:solidFill>
                  <a:srgbClr val="FF7C64"/>
                </a:solidFill>
                <a:latin typeface="Oswald"/>
              </a:rPr>
              <a:t>Ngôn ngữ lập trình Java</a:t>
            </a:r>
          </a:p>
        </p:txBody>
      </p:sp>
      <p:pic>
        <p:nvPicPr>
          <p:cNvPr id="3" name="Picture 3"/>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61607">
            <a:off x="11954397" y="-2553082"/>
            <a:ext cx="7202852" cy="7163563"/>
          </a:xfrm>
          <a:prstGeom prst="rect">
            <a:avLst/>
          </a:prstGeom>
        </p:spPr>
      </p:pic>
      <p:sp>
        <p:nvSpPr>
          <p:cNvPr id="4" name="TextBox 4"/>
          <p:cNvSpPr txBox="1"/>
          <p:nvPr/>
        </p:nvSpPr>
        <p:spPr>
          <a:xfrm>
            <a:off x="532507" y="1964184"/>
            <a:ext cx="17384012" cy="6945630"/>
          </a:xfrm>
          <a:prstGeom prst="rect">
            <a:avLst/>
          </a:prstGeom>
        </p:spPr>
        <p:txBody>
          <a:bodyPr lIns="0" tIns="0" rIns="0" bIns="0" rtlCol="0" anchor="t">
            <a:spAutoFit/>
          </a:bodyPr>
          <a:lstStyle/>
          <a:p>
            <a:pPr algn="just">
              <a:lnSpc>
                <a:spcPts val="4620"/>
              </a:lnSpc>
            </a:pPr>
            <a:r>
              <a:rPr lang="en-US" sz="3300">
                <a:solidFill>
                  <a:srgbClr val="FFFFFF"/>
                </a:solidFill>
                <a:latin typeface="Muli Regular Bold"/>
              </a:rPr>
              <a:t>  Ngôn ngữ lập trình ở đây là ngôn ngữ Java vì Java là ngôn ngữ có thể được sử dụng để viết ứng dụng chạy trên hầu hết các thiết bị (ở đây ta quan tâm tới thiết bị có hỗ trợ mạng). Các khả năng nổi trội do Java cung cấp là:</a:t>
            </a:r>
          </a:p>
          <a:p>
            <a:pPr algn="just">
              <a:lnSpc>
                <a:spcPts val="4620"/>
              </a:lnSpc>
            </a:pPr>
            <a:r>
              <a:rPr lang="en-US" sz="3300">
                <a:solidFill>
                  <a:srgbClr val="FFFFFF"/>
                </a:solidFill>
                <a:latin typeface="Muli Regular Bold"/>
              </a:rPr>
              <a:t>- Lập trình đa tuyến trình (Cùng 1 ứng dụng nhưng có thể chạy nhiều tiến trình song song với nhau thay vì cứ phải tiến trình này đợi tiến trình kia kết thúc mới có thể thực hiện)</a:t>
            </a:r>
          </a:p>
          <a:p>
            <a:pPr algn="just">
              <a:lnSpc>
                <a:spcPts val="4620"/>
              </a:lnSpc>
            </a:pPr>
            <a:r>
              <a:rPr lang="en-US" sz="3300">
                <a:solidFill>
                  <a:srgbClr val="FFFFFF"/>
                </a:solidFill>
                <a:latin typeface="Muli Regular Bold"/>
              </a:rPr>
              <a:t>- Java là một nền tảng có thể chạy trên nhiều loại thiết bị với nhiều hệ điều hành khác nhau nên có phạm vi ứng dụng rất rộng rãi.</a:t>
            </a:r>
          </a:p>
          <a:p>
            <a:pPr algn="just">
              <a:lnSpc>
                <a:spcPts val="4620"/>
              </a:lnSpc>
            </a:pPr>
            <a:r>
              <a:rPr lang="en-US" sz="3300">
                <a:solidFill>
                  <a:srgbClr val="FFFFFF"/>
                </a:solidFill>
                <a:latin typeface="Muli Regular Bold"/>
              </a:rPr>
              <a:t>- Lập trình mạng. Lớp quan trọng nhất mà ta sử dụng ở đây là lớp DatagramSocket và DatagramPacket cho giao thức UDP</a:t>
            </a:r>
          </a:p>
          <a:p>
            <a:pPr>
              <a:lnSpc>
                <a:spcPts val="4620"/>
              </a:lnSpc>
            </a:pPr>
            <a:endParaRPr lang="en-US" sz="3300">
              <a:solidFill>
                <a:srgbClr val="FFFFFF"/>
              </a:solidFill>
              <a:latin typeface="Muli Regular Bold"/>
            </a:endParaRPr>
          </a:p>
          <a:p>
            <a:pPr>
              <a:lnSpc>
                <a:spcPts val="4619"/>
              </a:lnSpc>
            </a:pPr>
            <a:endParaRPr lang="en-US" sz="3300">
              <a:solidFill>
                <a:srgbClr val="FFFFFF"/>
              </a:solidFill>
              <a:latin typeface="Muli Regular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grpSp>
        <p:nvGrpSpPr>
          <p:cNvPr id="2" name="Group 2"/>
          <p:cNvGrpSpPr/>
          <p:nvPr/>
        </p:nvGrpSpPr>
        <p:grpSpPr>
          <a:xfrm>
            <a:off x="328994" y="307876"/>
            <a:ext cx="17484782" cy="11018771"/>
            <a:chOff x="0" y="0"/>
            <a:chExt cx="23313043" cy="14691695"/>
          </a:xfrm>
        </p:grpSpPr>
        <p:sp>
          <p:nvSpPr>
            <p:cNvPr id="3" name="TextBox 3"/>
            <p:cNvSpPr txBox="1"/>
            <p:nvPr/>
          </p:nvSpPr>
          <p:spPr>
            <a:xfrm>
              <a:off x="0" y="-5683"/>
              <a:ext cx="23313043" cy="1460500"/>
            </a:xfrm>
            <a:prstGeom prst="rect">
              <a:avLst/>
            </a:prstGeom>
          </p:spPr>
          <p:txBody>
            <a:bodyPr lIns="0" tIns="0" rIns="0" bIns="0" rtlCol="0" anchor="t">
              <a:spAutoFit/>
            </a:bodyPr>
            <a:lstStyle/>
            <a:p>
              <a:pPr>
                <a:lnSpc>
                  <a:spcPts val="8657"/>
                </a:lnSpc>
              </a:pPr>
              <a:r>
                <a:rPr lang="en-US" sz="7214">
                  <a:solidFill>
                    <a:srgbClr val="FF7C64"/>
                  </a:solidFill>
                  <a:latin typeface="Oswald"/>
                </a:rPr>
                <a:t>Chương 2: Cơ sở lí thuyết</a:t>
              </a:r>
            </a:p>
          </p:txBody>
        </p:sp>
        <p:sp>
          <p:nvSpPr>
            <p:cNvPr id="4" name="TextBox 4"/>
            <p:cNvSpPr txBox="1"/>
            <p:nvPr/>
          </p:nvSpPr>
          <p:spPr>
            <a:xfrm>
              <a:off x="0" y="2088400"/>
              <a:ext cx="23313043" cy="12631710"/>
            </a:xfrm>
            <a:prstGeom prst="rect">
              <a:avLst/>
            </a:prstGeom>
          </p:spPr>
          <p:txBody>
            <a:bodyPr lIns="0" tIns="0" rIns="0" bIns="0" rtlCol="0" anchor="t">
              <a:spAutoFit/>
            </a:bodyPr>
            <a:lstStyle/>
            <a:p>
              <a:pPr>
                <a:lnSpc>
                  <a:spcPts val="6757"/>
                </a:lnSpc>
              </a:pPr>
              <a:r>
                <a:rPr lang="en-US" sz="4505">
                  <a:solidFill>
                    <a:srgbClr val="FF7C64"/>
                  </a:solidFill>
                  <a:latin typeface="Muli Regular"/>
                </a:rPr>
                <a:t>Giới thiệu mô hình Client/Server</a:t>
              </a:r>
            </a:p>
            <a:p>
              <a:pPr>
                <a:lnSpc>
                  <a:spcPts val="671"/>
                </a:lnSpc>
              </a:pPr>
              <a:r>
                <a:rPr lang="en-US" sz="447">
                  <a:solidFill>
                    <a:srgbClr val="FF7C64"/>
                  </a:solidFill>
                  <a:latin typeface="Muli Regular"/>
                </a:rPr>
                <a:t>         </a:t>
              </a:r>
            </a:p>
            <a:p>
              <a:pPr>
                <a:lnSpc>
                  <a:spcPts val="4199"/>
                </a:lnSpc>
              </a:pPr>
              <a:r>
                <a:rPr lang="en-US" sz="2799">
                  <a:solidFill>
                    <a:srgbClr val="FF7C64"/>
                  </a:solidFill>
                  <a:latin typeface="Muli Regular"/>
                </a:rPr>
                <a:t>       </a:t>
              </a:r>
            </a:p>
            <a:p>
              <a:pPr algn="just">
                <a:lnSpc>
                  <a:spcPts val="4649"/>
                </a:lnSpc>
              </a:pPr>
              <a:r>
                <a:rPr lang="en-US" sz="3099">
                  <a:solidFill>
                    <a:srgbClr val="FF7C64"/>
                  </a:solidFill>
                  <a:latin typeface="Muli Regular"/>
                </a:rPr>
                <a:t>  </a:t>
              </a:r>
              <a:r>
                <a:rPr lang="en-US" sz="3099">
                  <a:solidFill>
                    <a:srgbClr val="FFFFFF"/>
                  </a:solidFill>
                  <a:latin typeface="Muli Regular"/>
                </a:rPr>
                <a:t>Server được hiểu là máy chủ, thường là một hệ thống máy lớn, có bộ xử lý mạnh, có khả năng hoạt động đáng tin cậy, có khả năng lưu trữ dữ liệu lớn, nó chuyên quản lý tài nguyên (chủ yếu là cơ sở dữ liệu), cung cấp các dịch vụ mạng cho các máy khách (client) sử dụng. Bình thường nó chạy suốt thời gian thực và sẵn sàng chấp nhận các yêu cầu kết nối và các yêu cầu dịch vụ khác từ máy khách.</a:t>
              </a:r>
            </a:p>
            <a:p>
              <a:pPr algn="just">
                <a:lnSpc>
                  <a:spcPts val="4349"/>
                </a:lnSpc>
              </a:pPr>
              <a:r>
                <a:rPr lang="en-US" sz="2899">
                  <a:solidFill>
                    <a:srgbClr val="FFFFFF"/>
                  </a:solidFill>
                  <a:latin typeface="Muli Regular"/>
                </a:rPr>
                <a:t>         </a:t>
              </a:r>
            </a:p>
            <a:p>
              <a:pPr algn="just">
                <a:lnSpc>
                  <a:spcPts val="4349"/>
                </a:lnSpc>
              </a:pPr>
              <a:r>
                <a:rPr lang="en-US" sz="2899">
                  <a:solidFill>
                    <a:srgbClr val="FFFFFF"/>
                  </a:solidFill>
                  <a:latin typeface="Muli Regular"/>
                </a:rPr>
                <a:t>Client là máy khách, nó thường được sử dụng bởi người dùng cuối. Nó hoạt động dựa trên việc sử dụng dịch vụ mà máy server cung cấp để thực hiện các công việc mà người dùng cuối mong muốn. </a:t>
              </a:r>
            </a:p>
            <a:p>
              <a:pPr algn="just">
                <a:lnSpc>
                  <a:spcPts val="4349"/>
                </a:lnSpc>
              </a:pPr>
              <a:r>
                <a:rPr lang="en-US" sz="2899">
                  <a:solidFill>
                    <a:srgbClr val="FFFFFF"/>
                  </a:solidFill>
                  <a:latin typeface="Muli Regular"/>
                </a:rPr>
                <a:t>         Quy trình hoạt động của mô hình này lặp lại 2 quá trình như sau :</a:t>
              </a:r>
            </a:p>
            <a:p>
              <a:pPr algn="just">
                <a:lnSpc>
                  <a:spcPts val="4349"/>
                </a:lnSpc>
              </a:pPr>
              <a:r>
                <a:rPr lang="en-US" sz="2899">
                  <a:solidFill>
                    <a:srgbClr val="FFFFFF"/>
                  </a:solidFill>
                  <a:latin typeface="Muli Regular"/>
                </a:rPr>
                <a:t>-Client gửi yêu cầu lên server.</a:t>
              </a:r>
            </a:p>
            <a:p>
              <a:pPr algn="just">
                <a:lnSpc>
                  <a:spcPts val="4349"/>
                </a:lnSpc>
              </a:pPr>
              <a:r>
                <a:rPr lang="en-US" sz="2899">
                  <a:solidFill>
                    <a:srgbClr val="FFFFFF"/>
                  </a:solidFill>
                  <a:latin typeface="Muli Regular"/>
                </a:rPr>
                <a:t>-Server nhận được yêu cầu thì sẻ xử lý thích hợp và trả lời lại client</a:t>
              </a:r>
            </a:p>
            <a:p>
              <a:pPr>
                <a:lnSpc>
                  <a:spcPts val="5257"/>
                </a:lnSpc>
              </a:pPr>
              <a:endParaRPr lang="en-US" sz="2899">
                <a:solidFill>
                  <a:srgbClr val="FFFFFF"/>
                </a:solidFill>
                <a:latin typeface="Muli Regular"/>
              </a:endParaRPr>
            </a:p>
            <a:p>
              <a:pPr>
                <a:lnSpc>
                  <a:spcPts val="4474"/>
                </a:lnSpc>
              </a:pPr>
              <a:endParaRPr lang="en-US" sz="2899">
                <a:solidFill>
                  <a:srgbClr val="FFFFFF"/>
                </a:solidFill>
                <a:latin typeface="Muli Regular"/>
              </a:endParaRPr>
            </a:p>
            <a:p>
              <a:pPr>
                <a:lnSpc>
                  <a:spcPts val="4698"/>
                </a:lnSpc>
              </a:pPr>
              <a:endParaRPr lang="en-US" sz="2899">
                <a:solidFill>
                  <a:srgbClr val="FFFFFF"/>
                </a:solidFill>
                <a:latin typeface="Muli Regular"/>
              </a:endParaRPr>
            </a:p>
          </p:txBody>
        </p:sp>
      </p:grpSp>
      <p:pic>
        <p:nvPicPr>
          <p:cNvPr id="5" name="Picture 5"/>
          <p:cNvPicPr>
            <a:picLocks noChangeAspect="1"/>
          </p:cNvPicPr>
          <p:nvPr/>
        </p:nvPicPr>
        <p:blipFill>
          <a:blip r:embed="rId2">
            <a:alphaModFix amt="5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7663" y="2743202"/>
            <a:ext cx="6822551" cy="48005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sp>
        <p:nvSpPr>
          <p:cNvPr id="2" name="TextBox 2"/>
          <p:cNvSpPr txBox="1"/>
          <p:nvPr/>
        </p:nvSpPr>
        <p:spPr>
          <a:xfrm>
            <a:off x="5598014" y="8059905"/>
            <a:ext cx="7652444" cy="1133475"/>
          </a:xfrm>
          <a:prstGeom prst="rect">
            <a:avLst/>
          </a:prstGeom>
        </p:spPr>
        <p:txBody>
          <a:bodyPr lIns="0" tIns="0" rIns="0" bIns="0" rtlCol="0" anchor="t">
            <a:spAutoFit/>
          </a:bodyPr>
          <a:lstStyle/>
          <a:p>
            <a:pPr algn="ctr">
              <a:lnSpc>
                <a:spcPts val="8999"/>
              </a:lnSpc>
            </a:pPr>
            <a:r>
              <a:rPr lang="en-US" sz="7499">
                <a:solidFill>
                  <a:srgbClr val="FFFFFF"/>
                </a:solidFill>
                <a:latin typeface="Oswald"/>
              </a:rPr>
              <a:t>Mô hình Client/Server</a:t>
            </a:r>
          </a:p>
        </p:txBody>
      </p:sp>
      <p:sp>
        <p:nvSpPr>
          <p:cNvPr id="3" name="AutoShape 3"/>
          <p:cNvSpPr/>
          <p:nvPr/>
        </p:nvSpPr>
        <p:spPr>
          <a:xfrm rot="-5400000">
            <a:off x="4004859" y="4747308"/>
            <a:ext cx="11069859"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935340" y="732980"/>
            <a:ext cx="16436371" cy="63354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46665">
            <a:off x="13587297" y="-713597"/>
            <a:ext cx="7202852" cy="7163563"/>
          </a:xfrm>
          <a:prstGeom prst="rect">
            <a:avLst/>
          </a:prstGeom>
        </p:spPr>
      </p:pic>
      <p:pic>
        <p:nvPicPr>
          <p:cNvPr id="3" name="Picture 3"/>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71456">
            <a:off x="7313057" y="-4252027"/>
            <a:ext cx="7202852" cy="7163563"/>
          </a:xfrm>
          <a:prstGeom prst="rect">
            <a:avLst/>
          </a:prstGeom>
        </p:spPr>
      </p:pic>
      <p:sp>
        <p:nvSpPr>
          <p:cNvPr id="4" name="TextBox 4"/>
          <p:cNvSpPr txBox="1"/>
          <p:nvPr/>
        </p:nvSpPr>
        <p:spPr>
          <a:xfrm>
            <a:off x="0" y="0"/>
            <a:ext cx="14611548" cy="1066800"/>
          </a:xfrm>
          <a:prstGeom prst="rect">
            <a:avLst/>
          </a:prstGeom>
        </p:spPr>
        <p:txBody>
          <a:bodyPr lIns="0" tIns="0" rIns="0" bIns="0" rtlCol="0" anchor="t">
            <a:spAutoFit/>
          </a:bodyPr>
          <a:lstStyle/>
          <a:p>
            <a:pPr>
              <a:lnSpc>
                <a:spcPts val="8400"/>
              </a:lnSpc>
            </a:pPr>
            <a:r>
              <a:rPr lang="en-US" sz="7000">
                <a:solidFill>
                  <a:srgbClr val="FF7C64"/>
                </a:solidFill>
                <a:latin typeface="Oswald"/>
              </a:rPr>
              <a:t>Phần 3: Giới thiệu giao thức UDP</a:t>
            </a:r>
          </a:p>
        </p:txBody>
      </p:sp>
      <p:sp>
        <p:nvSpPr>
          <p:cNvPr id="5" name="TextBox 5"/>
          <p:cNvSpPr txBox="1"/>
          <p:nvPr/>
        </p:nvSpPr>
        <p:spPr>
          <a:xfrm>
            <a:off x="244726" y="1130313"/>
            <a:ext cx="17798549" cy="11401647"/>
          </a:xfrm>
          <a:prstGeom prst="rect">
            <a:avLst/>
          </a:prstGeom>
        </p:spPr>
        <p:txBody>
          <a:bodyPr lIns="0" tIns="0" rIns="0" bIns="0" rtlCol="0" anchor="t">
            <a:spAutoFit/>
          </a:bodyPr>
          <a:lstStyle/>
          <a:p>
            <a:pPr>
              <a:lnSpc>
                <a:spcPts val="6999"/>
              </a:lnSpc>
            </a:pPr>
            <a:r>
              <a:rPr lang="en-US" sz="4999">
                <a:solidFill>
                  <a:srgbClr val="102B30"/>
                </a:solidFill>
                <a:latin typeface="Oswald Bold"/>
              </a:rPr>
              <a:t>1.Giới thiệu về UDP</a:t>
            </a:r>
          </a:p>
          <a:p>
            <a:pPr>
              <a:lnSpc>
                <a:spcPts val="4525"/>
              </a:lnSpc>
            </a:pPr>
            <a:r>
              <a:rPr lang="en-US" sz="3232">
                <a:solidFill>
                  <a:srgbClr val="102B30"/>
                </a:solidFill>
                <a:latin typeface="Muli Regular Bold"/>
              </a:rPr>
              <a:t>               Giao thức UDP (User Datagram Protocol) là một giao thức cho phép gửi các biểu đồ dữ liệu mà không cần kết nối trong các mạng dựa trên IP. Để đạt được các dịch vụ mong muốn trên máy chủ đích, nó sử dụng các cổng (port) được liệt kê là một trong những thành phần cốt lõi trong tiêu đề UDP. Giống như nhiều giao thức mạng khác, UDP thuộc họ giao thức internet, nơi nó được phân loại như một trung gian giữa lớp mạng và lớp ứng dụng ở cấp độ truyền tải.</a:t>
            </a:r>
          </a:p>
          <a:p>
            <a:pPr>
              <a:lnSpc>
                <a:spcPts val="5879"/>
              </a:lnSpc>
            </a:pPr>
            <a:r>
              <a:rPr lang="en-US" sz="4199">
                <a:solidFill>
                  <a:srgbClr val="102B30"/>
                </a:solidFill>
                <a:latin typeface="Oswald Bold"/>
              </a:rPr>
              <a:t> Đặc điểm của giao thức UDP:</a:t>
            </a:r>
          </a:p>
          <a:p>
            <a:pPr>
              <a:lnSpc>
                <a:spcPts val="5040"/>
              </a:lnSpc>
            </a:pPr>
            <a:r>
              <a:rPr lang="en-US" sz="3600">
                <a:solidFill>
                  <a:srgbClr val="102B30"/>
                </a:solidFill>
                <a:latin typeface="Muli Regular Bold"/>
              </a:rPr>
              <a:t>     - Tiêu đề gói dữ liệu nhỏ.</a:t>
            </a:r>
          </a:p>
          <a:p>
            <a:pPr>
              <a:lnSpc>
                <a:spcPts val="5040"/>
              </a:lnSpc>
            </a:pPr>
            <a:r>
              <a:rPr lang="en-US" sz="3600">
                <a:solidFill>
                  <a:srgbClr val="102B30"/>
                </a:solidFill>
                <a:latin typeface="Muli Regular Bold"/>
              </a:rPr>
              <a:t>     - Không cần thiết lập kết nối trước khi truyền.</a:t>
            </a:r>
          </a:p>
          <a:p>
            <a:pPr>
              <a:lnSpc>
                <a:spcPts val="5040"/>
              </a:lnSpc>
            </a:pPr>
            <a:r>
              <a:rPr lang="en-US" sz="3600">
                <a:solidFill>
                  <a:srgbClr val="102B30"/>
                </a:solidFill>
                <a:latin typeface="Muli Regular Bold"/>
              </a:rPr>
              <a:t>     - Không duy trì trạng thái kết nối.</a:t>
            </a:r>
          </a:p>
          <a:p>
            <a:pPr>
              <a:lnSpc>
                <a:spcPts val="5040"/>
              </a:lnSpc>
            </a:pPr>
            <a:r>
              <a:rPr lang="en-US" sz="3600">
                <a:solidFill>
                  <a:srgbClr val="102B30"/>
                </a:solidFill>
                <a:latin typeface="Muli Regular Bold"/>
              </a:rPr>
              <a:t>     - Không sắp xếp cơ chế báo nhận.</a:t>
            </a:r>
          </a:p>
          <a:p>
            <a:pPr>
              <a:lnSpc>
                <a:spcPts val="5040"/>
              </a:lnSpc>
            </a:pPr>
            <a:r>
              <a:rPr lang="en-US" sz="3600">
                <a:solidFill>
                  <a:srgbClr val="102B30"/>
                </a:solidFill>
                <a:latin typeface="Muli Regular Bold"/>
              </a:rPr>
              <a:t>     - Không sắp xếp tuần tự các gói tin.</a:t>
            </a:r>
          </a:p>
          <a:p>
            <a:pPr>
              <a:lnSpc>
                <a:spcPts val="5040"/>
              </a:lnSpc>
            </a:pPr>
            <a:r>
              <a:rPr lang="en-US" sz="3600">
                <a:solidFill>
                  <a:srgbClr val="102B30"/>
                </a:solidFill>
                <a:latin typeface="Muli Regular Bold"/>
              </a:rPr>
              <a:t>     - Không kiểm soát tốc độ gửi.  </a:t>
            </a:r>
          </a:p>
          <a:p>
            <a:pPr>
              <a:lnSpc>
                <a:spcPts val="6999"/>
              </a:lnSpc>
            </a:pPr>
            <a:endParaRPr lang="en-US" sz="3600">
              <a:solidFill>
                <a:srgbClr val="102B30"/>
              </a:solidFill>
              <a:latin typeface="Muli Regular Bold"/>
            </a:endParaRPr>
          </a:p>
          <a:p>
            <a:pPr>
              <a:lnSpc>
                <a:spcPts val="8412"/>
              </a:lnSpc>
            </a:pPr>
            <a:endParaRPr lang="en-US" sz="3600">
              <a:solidFill>
                <a:srgbClr val="102B30"/>
              </a:solidFill>
              <a:latin typeface="Muli Regular Bold"/>
            </a:endParaRPr>
          </a:p>
          <a:p>
            <a:pPr>
              <a:lnSpc>
                <a:spcPts val="4525"/>
              </a:lnSpc>
            </a:pPr>
            <a:endParaRPr lang="en-US" sz="3600">
              <a:solidFill>
                <a:srgbClr val="102B30"/>
              </a:solidFill>
              <a:latin typeface="Muli Regular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2B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46665">
            <a:off x="10519244" y="4580297"/>
            <a:ext cx="7202852" cy="7163563"/>
          </a:xfrm>
          <a:prstGeom prst="rect">
            <a:avLst/>
          </a:prstGeom>
        </p:spPr>
      </p:pic>
      <p:graphicFrame>
        <p:nvGraphicFramePr>
          <p:cNvPr id="3" name="Table 3"/>
          <p:cNvGraphicFramePr>
            <a:graphicFrameLocks noGrp="1"/>
          </p:cNvGraphicFramePr>
          <p:nvPr/>
        </p:nvGraphicFramePr>
        <p:xfrm>
          <a:off x="1937084" y="1404938"/>
          <a:ext cx="14624384" cy="6486525"/>
        </p:xfrm>
        <a:graphic>
          <a:graphicData uri="http://schemas.openxmlformats.org/drawingml/2006/table">
            <a:tbl>
              <a:tblPr/>
              <a:tblGrid>
                <a:gridCol w="7206572">
                  <a:extLst>
                    <a:ext uri="{9D8B030D-6E8A-4147-A177-3AD203B41FA5}">
                      <a16:colId xmlns:a16="http://schemas.microsoft.com/office/drawing/2014/main" val="20000"/>
                    </a:ext>
                  </a:extLst>
                </a:gridCol>
                <a:gridCol w="7417812">
                  <a:extLst>
                    <a:ext uri="{9D8B030D-6E8A-4147-A177-3AD203B41FA5}">
                      <a16:colId xmlns:a16="http://schemas.microsoft.com/office/drawing/2014/main" val="20001"/>
                    </a:ext>
                  </a:extLst>
                </a:gridCol>
              </a:tblGrid>
              <a:tr h="1995854">
                <a:tc>
                  <a:txBody>
                    <a:bodyPr/>
                    <a:lstStyle/>
                    <a:p>
                      <a:pPr algn="l">
                        <a:defRPr/>
                      </a:pPr>
                      <a:endParaRPr/>
                    </a:p>
                    <a:p>
                      <a:r>
                        <a:rPr lang="en-US"/>
                        <a:t>  Ưu điểm</a:t>
                      </a:r>
                    </a:p>
                    <a:p>
                      <a:r>
                        <a:rPr lang="en-US">
                          <a:solidFill>
                            <a:srgbClr val="FFFFFF"/>
                          </a:solidFill>
                          <a:latin typeface="Muli Regular"/>
                        </a:rPr>
                        <a:t>  </a:t>
                      </a:r>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defRPr/>
                      </a:pPr>
                      <a:endParaRPr/>
                    </a:p>
                    <a:p>
                      <a:r>
                        <a:rPr lang="en-US"/>
                        <a:t>  Nhược điểm</a:t>
                      </a:r>
                    </a:p>
                    <a:p>
                      <a:r>
                        <a:rPr lang="en-US">
                          <a:solidFill>
                            <a:srgbClr val="FFFFFF"/>
                          </a:solidFill>
                          <a:latin typeface="Muli Regular"/>
                        </a:rPr>
                        <a:t>  </a:t>
                      </a:r>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494817">
                <a:tc>
                  <a:txBody>
                    <a:bodyPr/>
                    <a:lstStyle/>
                    <a:p>
                      <a:pPr algn="l">
                        <a:defRPr/>
                      </a:pPr>
                      <a:endParaRPr/>
                    </a:p>
                    <a:p>
                      <a:r>
                        <a:rPr lang="en-US"/>
                        <a:t>  Không cần thiết lập kết nối trước khi truyền.</a:t>
                      </a:r>
                    </a:p>
                    <a:p>
                      <a:r>
                        <a:rPr lang="en-US">
                          <a:solidFill>
                            <a:srgbClr val="FFFFFF"/>
                          </a:solidFill>
                          <a:latin typeface="Muli Regular"/>
                        </a:rPr>
                        <a:t>  </a:t>
                      </a:r>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defRPr/>
                      </a:pPr>
                      <a:endParaRPr/>
                    </a:p>
                    <a:p>
                      <a:r>
                        <a:rPr lang="en-US"/>
                        <a:t>  Không kiểm soát mất mát.</a:t>
                      </a:r>
                    </a:p>
                    <a:p>
                      <a:r>
                        <a:rPr lang="en-US">
                          <a:solidFill>
                            <a:srgbClr val="FFFFFF"/>
                          </a:solidFill>
                          <a:latin typeface="Muli Regular"/>
                        </a:rPr>
                        <a:t>  </a:t>
                      </a:r>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995854">
                <a:tc>
                  <a:txBody>
                    <a:bodyPr/>
                    <a:lstStyle/>
                    <a:p>
                      <a:pPr algn="l">
                        <a:defRPr/>
                      </a:pPr>
                      <a:endParaRPr/>
                    </a:p>
                    <a:p>
                      <a:r>
                        <a:rPr lang="en-US"/>
                        <a:t>  Nhanh, chiếm ít thời gian khi xử lý.</a:t>
                      </a:r>
                    </a:p>
                    <a:p>
                      <a:r>
                        <a:rPr lang="en-US">
                          <a:solidFill>
                            <a:srgbClr val="FFFFFF"/>
                          </a:solidFill>
                          <a:latin typeface="Muli Regular"/>
                        </a:rPr>
                        <a:t>  </a:t>
                      </a:r>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defRPr/>
                      </a:pPr>
                      <a:endParaRPr/>
                    </a:p>
                    <a:p>
                      <a:r>
                        <a:rPr lang="en-US"/>
                        <a:t>  Độ tin cậy thấp.</a:t>
                      </a:r>
                    </a:p>
                    <a:p>
                      <a:r>
                        <a:rPr lang="en-US">
                          <a:solidFill>
                            <a:srgbClr val="FFFFFF"/>
                          </a:solidFill>
                          <a:latin typeface="Muli Regular"/>
                        </a:rPr>
                        <a:t>  </a:t>
                      </a:r>
                    </a:p>
                  </a:txBody>
                  <a:tcP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2251</Words>
  <Application>Microsoft Office PowerPoint</Application>
  <PresentationFormat>Custom</PresentationFormat>
  <Paragraphs>155</Paragraphs>
  <Slides>27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Extenda 30 Deca</vt:lpstr>
      <vt:lpstr>Arimo</vt:lpstr>
      <vt:lpstr>Calibri</vt:lpstr>
      <vt:lpstr>Alegreya Sans SC Bold</vt:lpstr>
      <vt:lpstr>Oswald</vt:lpstr>
      <vt:lpstr>Arial</vt:lpstr>
      <vt:lpstr>Muli Regular</vt:lpstr>
      <vt:lpstr>Oswald Bold</vt:lpstr>
      <vt:lpstr>Arimo Bold</vt:lpstr>
      <vt:lpstr>Muli Extra Light Bold</vt:lpstr>
      <vt:lpstr>Muli Extra Light</vt:lpstr>
      <vt:lpstr>Muli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9</dc:title>
  <dc:creator>ADMIN</dc:creator>
  <cp:lastModifiedBy>Bùi Khánh Huyền</cp:lastModifiedBy>
  <cp:revision>2</cp:revision>
  <dcterms:created xsi:type="dcterms:W3CDTF">2006-08-16T00:00:00Z</dcterms:created>
  <dcterms:modified xsi:type="dcterms:W3CDTF">2022-06-13T16:12:15Z</dcterms:modified>
  <dc:identifier>DAFDacJYmnY</dc:identifier>
</cp:coreProperties>
</file>